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0" r:id="rId3"/>
    <p:sldId id="334" r:id="rId4"/>
    <p:sldId id="291" r:id="rId5"/>
    <p:sldId id="316" r:id="rId6"/>
    <p:sldId id="317" r:id="rId7"/>
    <p:sldId id="321" r:id="rId8"/>
    <p:sldId id="320" r:id="rId9"/>
    <p:sldId id="322" r:id="rId10"/>
    <p:sldId id="319" r:id="rId11"/>
    <p:sldId id="318" r:id="rId12"/>
    <p:sldId id="325" r:id="rId13"/>
    <p:sldId id="326" r:id="rId14"/>
    <p:sldId id="327" r:id="rId15"/>
    <p:sldId id="324" r:id="rId16"/>
    <p:sldId id="323" r:id="rId17"/>
    <p:sldId id="328" r:id="rId18"/>
    <p:sldId id="331" r:id="rId19"/>
    <p:sldId id="329" r:id="rId20"/>
    <p:sldId id="333" r:id="rId21"/>
    <p:sldId id="27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626"/>
    <a:srgbClr val="FFF2CC"/>
    <a:srgbClr val="6F3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28" autoAdjust="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1796" y="0"/>
            <a:ext cx="3038604" cy="465266"/>
          </a:xfrm>
          <a:prstGeom prst="rect">
            <a:avLst/>
          </a:prstGeom>
        </p:spPr>
        <p:txBody>
          <a:bodyPr vert="horz" lIns="91440" tIns="45720" rIns="91440" bIns="45720" rtlCol="1"/>
          <a:lstStyle>
            <a:lvl1pPr algn="r">
              <a:defRPr sz="1200"/>
            </a:lvl1pPr>
          </a:lstStyle>
          <a:p>
            <a:endParaRPr lang="ar-KW"/>
          </a:p>
        </p:txBody>
      </p:sp>
      <p:sp>
        <p:nvSpPr>
          <p:cNvPr id="3" name="Date Placeholder 2"/>
          <p:cNvSpPr>
            <a:spLocks noGrp="1"/>
          </p:cNvSpPr>
          <p:nvPr>
            <p:ph type="dt" idx="1"/>
          </p:nvPr>
        </p:nvSpPr>
        <p:spPr>
          <a:xfrm>
            <a:off x="1638" y="0"/>
            <a:ext cx="3038604" cy="465266"/>
          </a:xfrm>
          <a:prstGeom prst="rect">
            <a:avLst/>
          </a:prstGeom>
        </p:spPr>
        <p:txBody>
          <a:bodyPr vert="horz" lIns="91440" tIns="45720" rIns="91440" bIns="45720" rtlCol="1"/>
          <a:lstStyle>
            <a:lvl1pPr algn="l">
              <a:defRPr sz="1200"/>
            </a:lvl1pPr>
          </a:lstStyle>
          <a:p>
            <a:fld id="{E1B445E3-BFE0-4002-8E4B-B40FA799DB47}" type="datetimeFigureOut">
              <a:rPr lang="ar-KW" smtClean="0"/>
              <a:t>25/05/1438</a:t>
            </a:fld>
            <a:endParaRPr lang="ar-KW"/>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1" anchor="ctr"/>
          <a:lstStyle/>
          <a:p>
            <a:endParaRPr lang="ar-KW"/>
          </a:p>
        </p:txBody>
      </p:sp>
      <p:sp>
        <p:nvSpPr>
          <p:cNvPr id="5" name="Notes Placeholder 4"/>
          <p:cNvSpPr>
            <a:spLocks noGrp="1"/>
          </p:cNvSpPr>
          <p:nvPr>
            <p:ph type="body" sz="quarter" idx="3"/>
          </p:nvPr>
        </p:nvSpPr>
        <p:spPr>
          <a:xfrm>
            <a:off x="700714" y="4416311"/>
            <a:ext cx="5608975" cy="4182934"/>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6" name="Footer Placeholder 5"/>
          <p:cNvSpPr>
            <a:spLocks noGrp="1"/>
          </p:cNvSpPr>
          <p:nvPr>
            <p:ph type="ftr" sz="quarter" idx="4"/>
          </p:nvPr>
        </p:nvSpPr>
        <p:spPr>
          <a:xfrm>
            <a:off x="3971796" y="8829648"/>
            <a:ext cx="3038604" cy="465266"/>
          </a:xfrm>
          <a:prstGeom prst="rect">
            <a:avLst/>
          </a:prstGeom>
        </p:spPr>
        <p:txBody>
          <a:bodyPr vert="horz" lIns="91440" tIns="45720" rIns="91440" bIns="45720" rtlCol="1" anchor="b"/>
          <a:lstStyle>
            <a:lvl1pPr algn="r">
              <a:defRPr sz="1200"/>
            </a:lvl1pPr>
          </a:lstStyle>
          <a:p>
            <a:endParaRPr lang="ar-KW"/>
          </a:p>
        </p:txBody>
      </p:sp>
      <p:sp>
        <p:nvSpPr>
          <p:cNvPr id="7" name="Slide Number Placeholder 6"/>
          <p:cNvSpPr>
            <a:spLocks noGrp="1"/>
          </p:cNvSpPr>
          <p:nvPr>
            <p:ph type="sldNum" sz="quarter" idx="5"/>
          </p:nvPr>
        </p:nvSpPr>
        <p:spPr>
          <a:xfrm>
            <a:off x="1638" y="8829648"/>
            <a:ext cx="3038604" cy="465266"/>
          </a:xfrm>
          <a:prstGeom prst="rect">
            <a:avLst/>
          </a:prstGeom>
        </p:spPr>
        <p:txBody>
          <a:bodyPr vert="horz" lIns="91440" tIns="45720" rIns="91440" bIns="45720" rtlCol="1" anchor="b"/>
          <a:lstStyle>
            <a:lvl1pPr algn="l">
              <a:defRPr sz="1200"/>
            </a:lvl1pPr>
          </a:lstStyle>
          <a:p>
            <a:fld id="{FCF88EAD-2B0C-4B9B-B078-F1D71BB11FB2}" type="slidenum">
              <a:rPr lang="ar-KW" smtClean="0"/>
              <a:t>‹#›</a:t>
            </a:fld>
            <a:endParaRPr lang="ar-KW"/>
          </a:p>
        </p:txBody>
      </p:sp>
    </p:spTree>
    <p:extLst>
      <p:ext uri="{BB962C8B-B14F-4D97-AF65-F5344CB8AC3E}">
        <p14:creationId xmlns:p14="http://schemas.microsoft.com/office/powerpoint/2010/main" val="38208142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2</a:t>
            </a:fld>
            <a:endParaRPr lang="ar-KW"/>
          </a:p>
        </p:txBody>
      </p:sp>
    </p:spTree>
    <p:extLst>
      <p:ext uri="{BB962C8B-B14F-4D97-AF65-F5344CB8AC3E}">
        <p14:creationId xmlns:p14="http://schemas.microsoft.com/office/powerpoint/2010/main" val="157977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11</a:t>
            </a:fld>
            <a:endParaRPr lang="ar-KW"/>
          </a:p>
        </p:txBody>
      </p:sp>
    </p:spTree>
    <p:extLst>
      <p:ext uri="{BB962C8B-B14F-4D97-AF65-F5344CB8AC3E}">
        <p14:creationId xmlns:p14="http://schemas.microsoft.com/office/powerpoint/2010/main" val="200302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12</a:t>
            </a:fld>
            <a:endParaRPr lang="ar-KW"/>
          </a:p>
        </p:txBody>
      </p:sp>
    </p:spTree>
    <p:extLst>
      <p:ext uri="{BB962C8B-B14F-4D97-AF65-F5344CB8AC3E}">
        <p14:creationId xmlns:p14="http://schemas.microsoft.com/office/powerpoint/2010/main" val="417527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13</a:t>
            </a:fld>
            <a:endParaRPr lang="ar-KW"/>
          </a:p>
        </p:txBody>
      </p:sp>
    </p:spTree>
    <p:extLst>
      <p:ext uri="{BB962C8B-B14F-4D97-AF65-F5344CB8AC3E}">
        <p14:creationId xmlns:p14="http://schemas.microsoft.com/office/powerpoint/2010/main" val="226521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14</a:t>
            </a:fld>
            <a:endParaRPr lang="ar-KW"/>
          </a:p>
        </p:txBody>
      </p:sp>
    </p:spTree>
    <p:extLst>
      <p:ext uri="{BB962C8B-B14F-4D97-AF65-F5344CB8AC3E}">
        <p14:creationId xmlns:p14="http://schemas.microsoft.com/office/powerpoint/2010/main" val="3831273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15</a:t>
            </a:fld>
            <a:endParaRPr lang="ar-KW"/>
          </a:p>
        </p:txBody>
      </p:sp>
    </p:spTree>
    <p:extLst>
      <p:ext uri="{BB962C8B-B14F-4D97-AF65-F5344CB8AC3E}">
        <p14:creationId xmlns:p14="http://schemas.microsoft.com/office/powerpoint/2010/main" val="1080086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16</a:t>
            </a:fld>
            <a:endParaRPr lang="ar-KW"/>
          </a:p>
        </p:txBody>
      </p:sp>
    </p:spTree>
    <p:extLst>
      <p:ext uri="{BB962C8B-B14F-4D97-AF65-F5344CB8AC3E}">
        <p14:creationId xmlns:p14="http://schemas.microsoft.com/office/powerpoint/2010/main" val="2167975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17</a:t>
            </a:fld>
            <a:endParaRPr lang="ar-KW"/>
          </a:p>
        </p:txBody>
      </p:sp>
    </p:spTree>
    <p:extLst>
      <p:ext uri="{BB962C8B-B14F-4D97-AF65-F5344CB8AC3E}">
        <p14:creationId xmlns:p14="http://schemas.microsoft.com/office/powerpoint/2010/main" val="141140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18</a:t>
            </a:fld>
            <a:endParaRPr lang="ar-KW"/>
          </a:p>
        </p:txBody>
      </p:sp>
    </p:spTree>
    <p:extLst>
      <p:ext uri="{BB962C8B-B14F-4D97-AF65-F5344CB8AC3E}">
        <p14:creationId xmlns:p14="http://schemas.microsoft.com/office/powerpoint/2010/main" val="367438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19</a:t>
            </a:fld>
            <a:endParaRPr lang="ar-KW"/>
          </a:p>
        </p:txBody>
      </p:sp>
    </p:spTree>
    <p:extLst>
      <p:ext uri="{BB962C8B-B14F-4D97-AF65-F5344CB8AC3E}">
        <p14:creationId xmlns:p14="http://schemas.microsoft.com/office/powerpoint/2010/main" val="835546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20</a:t>
            </a:fld>
            <a:endParaRPr lang="ar-KW"/>
          </a:p>
        </p:txBody>
      </p:sp>
    </p:spTree>
    <p:extLst>
      <p:ext uri="{BB962C8B-B14F-4D97-AF65-F5344CB8AC3E}">
        <p14:creationId xmlns:p14="http://schemas.microsoft.com/office/powerpoint/2010/main" val="944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3</a:t>
            </a:fld>
            <a:endParaRPr lang="ar-KW"/>
          </a:p>
        </p:txBody>
      </p:sp>
    </p:spTree>
    <p:extLst>
      <p:ext uri="{BB962C8B-B14F-4D97-AF65-F5344CB8AC3E}">
        <p14:creationId xmlns:p14="http://schemas.microsoft.com/office/powerpoint/2010/main" val="197410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4</a:t>
            </a:fld>
            <a:endParaRPr lang="ar-KW"/>
          </a:p>
        </p:txBody>
      </p:sp>
    </p:spTree>
    <p:extLst>
      <p:ext uri="{BB962C8B-B14F-4D97-AF65-F5344CB8AC3E}">
        <p14:creationId xmlns:p14="http://schemas.microsoft.com/office/powerpoint/2010/main" val="293441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5</a:t>
            </a:fld>
            <a:endParaRPr lang="ar-KW"/>
          </a:p>
        </p:txBody>
      </p:sp>
    </p:spTree>
    <p:extLst>
      <p:ext uri="{BB962C8B-B14F-4D97-AF65-F5344CB8AC3E}">
        <p14:creationId xmlns:p14="http://schemas.microsoft.com/office/powerpoint/2010/main" val="233787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6</a:t>
            </a:fld>
            <a:endParaRPr lang="ar-KW"/>
          </a:p>
        </p:txBody>
      </p:sp>
    </p:spTree>
    <p:extLst>
      <p:ext uri="{BB962C8B-B14F-4D97-AF65-F5344CB8AC3E}">
        <p14:creationId xmlns:p14="http://schemas.microsoft.com/office/powerpoint/2010/main" val="78896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7</a:t>
            </a:fld>
            <a:endParaRPr lang="ar-KW"/>
          </a:p>
        </p:txBody>
      </p:sp>
    </p:spTree>
    <p:extLst>
      <p:ext uri="{BB962C8B-B14F-4D97-AF65-F5344CB8AC3E}">
        <p14:creationId xmlns:p14="http://schemas.microsoft.com/office/powerpoint/2010/main" val="136762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8</a:t>
            </a:fld>
            <a:endParaRPr lang="ar-KW"/>
          </a:p>
        </p:txBody>
      </p:sp>
    </p:spTree>
    <p:extLst>
      <p:ext uri="{BB962C8B-B14F-4D97-AF65-F5344CB8AC3E}">
        <p14:creationId xmlns:p14="http://schemas.microsoft.com/office/powerpoint/2010/main" val="284173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9</a:t>
            </a:fld>
            <a:endParaRPr lang="ar-KW"/>
          </a:p>
        </p:txBody>
      </p:sp>
    </p:spTree>
    <p:extLst>
      <p:ext uri="{BB962C8B-B14F-4D97-AF65-F5344CB8AC3E}">
        <p14:creationId xmlns:p14="http://schemas.microsoft.com/office/powerpoint/2010/main" val="887010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F88EAD-2B0C-4B9B-B078-F1D71BB11FB2}" type="slidenum">
              <a:rPr lang="ar-KW" smtClean="0"/>
              <a:t>10</a:t>
            </a:fld>
            <a:endParaRPr lang="ar-KW"/>
          </a:p>
        </p:txBody>
      </p:sp>
    </p:spTree>
    <p:extLst>
      <p:ext uri="{BB962C8B-B14F-4D97-AF65-F5344CB8AC3E}">
        <p14:creationId xmlns:p14="http://schemas.microsoft.com/office/powerpoint/2010/main" val="313431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AED86-4B42-478B-B996-ED18709E84EA}" type="datetime1">
              <a:rPr lang="en-US" smtClean="0"/>
              <a:t>21/02/2017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88760" y="6373128"/>
            <a:ext cx="2133600" cy="365125"/>
          </a:xfrm>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510456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3BC15-59AB-48BA-A2DE-AFF2EC2CA234}" type="datetime1">
              <a:rPr lang="en-US" smtClean="0"/>
              <a:t>21/02/2017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15426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BF217-7882-4159-AC3B-7A45EE1EF8FD}" type="datetime1">
              <a:rPr lang="en-US" smtClean="0"/>
              <a:t>21/02/2017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410017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92692-40CC-4412-A069-38FC258A9909}" type="datetime1">
              <a:rPr lang="en-US" smtClean="0"/>
              <a:t>21/02/2017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176463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53144-5B8F-48D4-A49C-A79E4DEC2964}" type="datetime1">
              <a:rPr lang="en-US" smtClean="0"/>
              <a:t>21/02/2017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183655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39535-FF07-4217-912E-61A9E0BB4D7E}" type="datetime1">
              <a:rPr lang="en-US" smtClean="0"/>
              <a:t>21/02/2017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77726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57E13E-AC5B-44AD-85CA-160C2B40E6C4}" type="datetime1">
              <a:rPr lang="en-US" smtClean="0"/>
              <a:t>21/02/2017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117713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FCD24D-6D46-4697-BDA1-076F2BA68C34}" type="datetime1">
              <a:rPr lang="en-US" smtClean="0"/>
              <a:t>21/02/2017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283992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193EA-CBBB-419F-9599-5D71DE4E7058}" type="datetime1">
              <a:rPr lang="en-US" smtClean="0"/>
              <a:t>21/02/2017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261741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D0F4B6-4FC7-4E2D-8F8E-2891B36E2735}" type="datetime1">
              <a:rPr lang="en-US" smtClean="0"/>
              <a:t>21/02/2017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48907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F0733-F1F5-4C0B-B733-DDFD4751E78A}" type="datetime1">
              <a:rPr lang="en-US" smtClean="0"/>
              <a:t>21/02/2017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836BBA-1BD7-4313-BE0D-A1F9E859EC5C}" type="slidenum">
              <a:rPr lang="en-US" smtClean="0"/>
              <a:t>‹#›</a:t>
            </a:fld>
            <a:endParaRPr lang="en-US" dirty="0"/>
          </a:p>
        </p:txBody>
      </p:sp>
    </p:spTree>
    <p:extLst>
      <p:ext uri="{BB962C8B-B14F-4D97-AF65-F5344CB8AC3E}">
        <p14:creationId xmlns:p14="http://schemas.microsoft.com/office/powerpoint/2010/main" val="87260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1F93C-B323-4E5B-9ED6-25534DED2D85}" type="datetime1">
              <a:rPr lang="en-US" smtClean="0"/>
              <a:t>21/02/2017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36BBA-1BD7-4313-BE0D-A1F9E859EC5C}" type="slidenum">
              <a:rPr lang="en-US" smtClean="0"/>
              <a:t>‹#›</a:t>
            </a:fld>
            <a:endParaRPr lang="en-US" dirty="0"/>
          </a:p>
        </p:txBody>
      </p:sp>
    </p:spTree>
    <p:extLst>
      <p:ext uri="{BB962C8B-B14F-4D97-AF65-F5344CB8AC3E}">
        <p14:creationId xmlns:p14="http://schemas.microsoft.com/office/powerpoint/2010/main" val="259414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3.png"/>
          <p:cNvPicPr>
            <a:picLocks noChangeAspect="1"/>
          </p:cNvPicPr>
          <p:nvPr/>
        </p:nvPicPr>
        <p:blipFill rotWithShape="1">
          <a:blip r:embed="rId2" cstate="print"/>
          <a:srcRect r="75690"/>
          <a:stretch/>
        </p:blipFill>
        <p:spPr>
          <a:xfrm>
            <a:off x="1" y="0"/>
            <a:ext cx="2222937" cy="6858000"/>
          </a:xfrm>
          <a:prstGeom prst="rect">
            <a:avLst/>
          </a:prstGeom>
          <a:ln w="28575">
            <a:noFill/>
          </a:ln>
        </p:spPr>
      </p:pic>
      <p:pic>
        <p:nvPicPr>
          <p:cNvPr id="7" name="il_fi" descr="http://www.quantumfinancial.com.au/img/QWA_Quantum_Wealth_Advisors.jpg"/>
          <p:cNvPicPr/>
          <p:nvPr/>
        </p:nvPicPr>
        <p:blipFill>
          <a:blip r:embed="rId3" cstate="print"/>
          <a:srcRect/>
          <a:stretch>
            <a:fillRect/>
          </a:stretch>
        </p:blipFill>
        <p:spPr bwMode="auto">
          <a:xfrm>
            <a:off x="1727563" y="3657600"/>
            <a:ext cx="3436620" cy="1957527"/>
          </a:xfrm>
          <a:prstGeom prst="rect">
            <a:avLst/>
          </a:prstGeom>
          <a:noFill/>
          <a:ln w="9525">
            <a:noFill/>
            <a:miter lim="800000"/>
            <a:headEnd/>
            <a:tailEnd/>
          </a:ln>
        </p:spPr>
      </p:pic>
      <p:sp>
        <p:nvSpPr>
          <p:cNvPr id="8" name="Title 1"/>
          <p:cNvSpPr>
            <a:spLocks noGrp="1"/>
          </p:cNvSpPr>
          <p:nvPr>
            <p:ph type="ctrTitle"/>
          </p:nvPr>
        </p:nvSpPr>
        <p:spPr>
          <a:xfrm>
            <a:off x="1701437" y="381000"/>
            <a:ext cx="7280366" cy="731496"/>
          </a:xfrm>
        </p:spPr>
        <p:txBody>
          <a:bodyPr>
            <a:noAutofit/>
          </a:bodyPr>
          <a:lstStyle/>
          <a:p>
            <a:pPr rtl="1">
              <a:lnSpc>
                <a:spcPct val="150000"/>
              </a:lnSpc>
              <a:spcBef>
                <a:spcPts val="0"/>
              </a:spcBef>
              <a:spcAft>
                <a:spcPts val="3600"/>
              </a:spcAft>
            </a:pPr>
            <a:r>
              <a:rPr lang="ar-KW" sz="2800" b="1" dirty="0" smtClean="0">
                <a:solidFill>
                  <a:schemeClr val="accent2">
                    <a:lumMod val="50000"/>
                  </a:schemeClr>
                </a:solidFill>
                <a:cs typeface="mohammad bold art 1" pitchFamily="2" charset="-78"/>
              </a:rPr>
              <a:t>ورشة عمل توعوية </a:t>
            </a:r>
            <a:endParaRPr lang="en-GB" sz="2800" b="1" dirty="0">
              <a:solidFill>
                <a:schemeClr val="tx2">
                  <a:lumMod val="50000"/>
                </a:schemeClr>
              </a:solidFill>
              <a:cs typeface="mohammad bold art 1" pitchFamily="2" charset="-78"/>
            </a:endParaRPr>
          </a:p>
        </p:txBody>
      </p:sp>
      <p:sp>
        <p:nvSpPr>
          <p:cNvPr id="9" name="Subtitle 2"/>
          <p:cNvSpPr>
            <a:spLocks noGrp="1"/>
          </p:cNvSpPr>
          <p:nvPr>
            <p:ph type="subTitle" idx="1"/>
          </p:nvPr>
        </p:nvSpPr>
        <p:spPr>
          <a:xfrm>
            <a:off x="2133600" y="6013714"/>
            <a:ext cx="2209800" cy="648072"/>
          </a:xfrm>
        </p:spPr>
        <p:txBody>
          <a:bodyPr>
            <a:normAutofit/>
          </a:bodyPr>
          <a:lstStyle/>
          <a:p>
            <a:pPr>
              <a:spcBef>
                <a:spcPts val="0"/>
              </a:spcBef>
            </a:pPr>
            <a:r>
              <a:rPr lang="ar-KW" sz="2600" b="1" dirty="0" smtClean="0">
                <a:solidFill>
                  <a:schemeClr val="accent2">
                    <a:lumMod val="50000"/>
                  </a:schemeClr>
                </a:solidFill>
                <a:cs typeface="mohammad bold art 1" pitchFamily="2" charset="-78"/>
              </a:rPr>
              <a:t>21 فبراير </a:t>
            </a:r>
            <a:r>
              <a:rPr lang="ar-KW" sz="2600" b="1" dirty="0" smtClean="0">
                <a:solidFill>
                  <a:schemeClr val="accent2">
                    <a:lumMod val="50000"/>
                  </a:schemeClr>
                </a:solidFill>
                <a:latin typeface="Times New Roman" panose="02020603050405020304" pitchFamily="18" charset="0"/>
                <a:cs typeface="Times New Roman" panose="02020603050405020304" pitchFamily="18" charset="0"/>
              </a:rPr>
              <a:t>2017</a:t>
            </a:r>
          </a:p>
        </p:txBody>
      </p:sp>
      <p:sp>
        <p:nvSpPr>
          <p:cNvPr id="10" name="Title 1"/>
          <p:cNvSpPr txBox="1">
            <a:spLocks/>
          </p:cNvSpPr>
          <p:nvPr/>
        </p:nvSpPr>
        <p:spPr>
          <a:xfrm>
            <a:off x="1600200" y="2558492"/>
            <a:ext cx="7280366" cy="843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50000"/>
              </a:lnSpc>
              <a:spcBef>
                <a:spcPts val="0"/>
              </a:spcBef>
              <a:spcAft>
                <a:spcPts val="3600"/>
              </a:spcAft>
            </a:pPr>
            <a:r>
              <a:rPr lang="ar-KW" sz="2800" b="1" dirty="0" smtClean="0">
                <a:solidFill>
                  <a:schemeClr val="tx2">
                    <a:lumMod val="50000"/>
                  </a:schemeClr>
                </a:solidFill>
                <a:cs typeface="mohammad bold art 1" pitchFamily="2" charset="-78"/>
              </a:rPr>
              <a:t>هيئة أسواق المال  - قطاع الأسواق</a:t>
            </a:r>
            <a:endParaRPr lang="en-GB" sz="2800" b="1" dirty="0">
              <a:solidFill>
                <a:schemeClr val="tx2">
                  <a:lumMod val="50000"/>
                </a:schemeClr>
              </a:solidFill>
              <a:cs typeface="mohammad bold art 1" pitchFamily="2" charset="-78"/>
            </a:endParaRPr>
          </a:p>
        </p:txBody>
      </p:sp>
      <p:sp>
        <p:nvSpPr>
          <p:cNvPr id="11" name="Title 1"/>
          <p:cNvSpPr txBox="1">
            <a:spLocks/>
          </p:cNvSpPr>
          <p:nvPr/>
        </p:nvSpPr>
        <p:spPr>
          <a:xfrm>
            <a:off x="1524000" y="1216042"/>
            <a:ext cx="7280366" cy="13747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50000"/>
              </a:lnSpc>
              <a:spcBef>
                <a:spcPts val="0"/>
              </a:spcBef>
              <a:spcAft>
                <a:spcPts val="3600"/>
              </a:spcAft>
            </a:pPr>
            <a:r>
              <a:rPr lang="ar-KW" sz="2800" b="1" dirty="0" smtClean="0">
                <a:solidFill>
                  <a:schemeClr val="tx2">
                    <a:lumMod val="50000"/>
                  </a:schemeClr>
                </a:solidFill>
                <a:cs typeface="mohammad bold art 1" pitchFamily="2" charset="-78"/>
              </a:rPr>
              <a:t>المؤشرات الاقتصادية والمالية المؤثرة على نشاط الأوراق المالية (مؤشرات الإنذار المبكر)</a:t>
            </a:r>
            <a:endParaRPr lang="en-GB" sz="2800" b="1" dirty="0">
              <a:solidFill>
                <a:schemeClr val="tx2">
                  <a:lumMod val="50000"/>
                </a:schemeClr>
              </a:solidFill>
              <a:cs typeface="mohammad bold art 1"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034" y="3657599"/>
            <a:ext cx="3434332" cy="1957527"/>
          </a:xfrm>
          <a:prstGeom prst="rect">
            <a:avLst/>
          </a:prstGeom>
        </p:spPr>
      </p:pic>
    </p:spTree>
    <p:extLst>
      <p:ext uri="{BB962C8B-B14F-4D97-AF65-F5344CB8AC3E}">
        <p14:creationId xmlns:p14="http://schemas.microsoft.com/office/powerpoint/2010/main" val="153847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 y="76200"/>
            <a:ext cx="2286000" cy="659208"/>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1030392"/>
            <a:ext cx="6400800" cy="5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05800" y="6569075"/>
            <a:ext cx="453185" cy="365125"/>
          </a:xfrm>
        </p:spPr>
        <p:txBody>
          <a:bodyPr/>
          <a:lstStyle/>
          <a:p>
            <a:fld id="{F9836BBA-1BD7-4313-BE0D-A1F9E859EC5C}" type="slidenum">
              <a:rPr lang="en-US" b="1" smtClean="0">
                <a:latin typeface="Times New Roman" pitchFamily="18" charset="0"/>
                <a:cs typeface="Times New Roman" pitchFamily="18" charset="0"/>
              </a:rPr>
              <a:t>10</a:t>
            </a:fld>
            <a:endParaRPr lang="en-US" b="1" dirty="0">
              <a:latin typeface="Times New Roman" pitchFamily="18" charset="0"/>
              <a:cs typeface="Times New Roman" pitchFamily="18" charset="0"/>
            </a:endParaRPr>
          </a:p>
        </p:txBody>
      </p:sp>
      <p:sp>
        <p:nvSpPr>
          <p:cNvPr id="12" name="Title 1"/>
          <p:cNvSpPr txBox="1">
            <a:spLocks/>
          </p:cNvSpPr>
          <p:nvPr/>
        </p:nvSpPr>
        <p:spPr>
          <a:xfrm>
            <a:off x="2057400" y="74060"/>
            <a:ext cx="6934201" cy="9165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KW" sz="2600" dirty="0" smtClean="0">
                <a:solidFill>
                  <a:schemeClr val="accent2">
                    <a:lumMod val="50000"/>
                  </a:schemeClr>
                </a:solidFill>
                <a:cs typeface="mohammad bold art 1" pitchFamily="2" charset="-78"/>
              </a:rPr>
              <a:t>ثالثاً: المؤشرات  المؤثرة على نشاط الأوراق المالية</a:t>
            </a:r>
          </a:p>
          <a:p>
            <a:pPr algn="r" rtl="1"/>
            <a:r>
              <a:rPr lang="ar-KW" sz="2600" dirty="0" smtClean="0">
                <a:solidFill>
                  <a:schemeClr val="accent2">
                    <a:lumMod val="50000"/>
                  </a:schemeClr>
                </a:solidFill>
                <a:cs typeface="mohammad bold art 1" pitchFamily="2" charset="-78"/>
              </a:rPr>
              <a:t> والمرتبطة بأداء الشركات المدرجة في البورصة</a:t>
            </a:r>
            <a:endParaRPr lang="en-US" sz="2600" dirty="0">
              <a:solidFill>
                <a:schemeClr val="accent2">
                  <a:lumMod val="50000"/>
                </a:schemeClr>
              </a:solidFill>
              <a:cs typeface="mohammad bold art 1" pitchFamily="2" charset="-78"/>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sp>
        <p:nvSpPr>
          <p:cNvPr id="3" name="Rectangle 2"/>
          <p:cNvSpPr/>
          <p:nvPr/>
        </p:nvSpPr>
        <p:spPr>
          <a:xfrm>
            <a:off x="228600" y="1234479"/>
            <a:ext cx="8556324" cy="4971874"/>
          </a:xfrm>
          <a:prstGeom prst="rect">
            <a:avLst/>
          </a:prstGeom>
        </p:spPr>
        <p:txBody>
          <a:bodyPr wrap="square">
            <a:spAutoFit/>
          </a:bodyPr>
          <a:lstStyle/>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rgbClr val="222A35"/>
                </a:solidFill>
                <a:latin typeface="Algerian" panose="04020705040A02060702" pitchFamily="82" charset="0"/>
                <a:ea typeface="Times New Roman" panose="02020603050405020304" pitchFamily="18" charset="0"/>
                <a:cs typeface="mohammad bold art 1" pitchFamily="2" charset="-78"/>
              </a:rPr>
              <a:t>إجمالي القيم السوقية للشركات المدرجة في بورصة </a:t>
            </a:r>
            <a:r>
              <a:rPr lang="ar-KW" sz="2500" dirty="0" smtClean="0">
                <a:solidFill>
                  <a:srgbClr val="222A35"/>
                </a:solidFill>
                <a:latin typeface="Algerian" panose="04020705040A02060702" pitchFamily="82" charset="0"/>
                <a:ea typeface="Times New Roman" panose="02020603050405020304" pitchFamily="18" charset="0"/>
                <a:cs typeface="mohammad bold art 1" pitchFamily="2" charset="-78"/>
              </a:rPr>
              <a:t>الكويت </a:t>
            </a:r>
            <a:r>
              <a:rPr lang="ar-KW" sz="2500" b="1"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rgbClr val="222A35"/>
                </a:solidFill>
                <a:latin typeface="Algerian" panose="04020705040A02060702" pitchFamily="82" charset="0"/>
                <a:ea typeface="Times New Roman" panose="02020603050405020304" pitchFamily="18" charset="0"/>
                <a:cs typeface="mohammad bold art 1" pitchFamily="2" charset="-78"/>
              </a:rPr>
              <a:t>إجمالي موجودات الشركات المدرجة في بورصة </a:t>
            </a:r>
            <a:r>
              <a:rPr lang="ar-KW" sz="2500" dirty="0" smtClean="0">
                <a:solidFill>
                  <a:srgbClr val="222A35"/>
                </a:solidFill>
                <a:latin typeface="Algerian" panose="04020705040A02060702" pitchFamily="82" charset="0"/>
                <a:ea typeface="Times New Roman" panose="02020603050405020304" pitchFamily="18" charset="0"/>
                <a:cs typeface="mohammad bold art 1" pitchFamily="2" charset="-78"/>
              </a:rPr>
              <a:t>الكويت </a:t>
            </a:r>
            <a:r>
              <a:rPr lang="ar-KW" sz="2500" b="1"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rgbClr val="222A35"/>
                </a:solidFill>
                <a:latin typeface="Algerian" panose="04020705040A02060702" pitchFamily="82" charset="0"/>
                <a:ea typeface="Times New Roman" panose="02020603050405020304" pitchFamily="18" charset="0"/>
                <a:cs typeface="mohammad bold art 1" pitchFamily="2" charset="-78"/>
              </a:rPr>
              <a:t>إجمالي مطلوبات الشركات المدرجة في بورصة </a:t>
            </a:r>
            <a:r>
              <a:rPr lang="ar-KW" sz="2500" dirty="0" smtClean="0">
                <a:solidFill>
                  <a:srgbClr val="222A35"/>
                </a:solidFill>
                <a:latin typeface="Algerian" panose="04020705040A02060702" pitchFamily="82" charset="0"/>
                <a:ea typeface="Times New Roman" panose="02020603050405020304" pitchFamily="18" charset="0"/>
                <a:cs typeface="mohammad bold art 1" pitchFamily="2" charset="-78"/>
              </a:rPr>
              <a:t>الكويت </a:t>
            </a:r>
            <a:r>
              <a:rPr lang="ar-KW" sz="2500" b="1" dirty="0" smtClean="0">
                <a:solidFill>
                  <a:srgbClr val="C00000"/>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C00000"/>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rgbClr val="222A35"/>
                </a:solidFill>
                <a:latin typeface="Algerian" panose="04020705040A02060702" pitchFamily="82" charset="0"/>
                <a:ea typeface="Times New Roman" panose="02020603050405020304" pitchFamily="18" charset="0"/>
                <a:cs typeface="mohammad bold art 1" pitchFamily="2" charset="-78"/>
              </a:rPr>
              <a:t>إجمالي حقوق المساهمين (الملكية) </a:t>
            </a:r>
            <a:r>
              <a:rPr lang="ar-KW" sz="2500" b="1"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rgbClr val="222A35"/>
                </a:solidFill>
                <a:latin typeface="Algerian" panose="04020705040A02060702" pitchFamily="82" charset="0"/>
                <a:ea typeface="Times New Roman" panose="02020603050405020304" pitchFamily="18" charset="0"/>
                <a:cs typeface="mohammad bold art 1" pitchFamily="2" charset="-78"/>
              </a:rPr>
              <a:t>إجمالي </a:t>
            </a:r>
            <a:r>
              <a:rPr lang="ar-KW" sz="2500" dirty="0" smtClean="0">
                <a:solidFill>
                  <a:srgbClr val="222A35"/>
                </a:solidFill>
                <a:latin typeface="Algerian" panose="04020705040A02060702" pitchFamily="82" charset="0"/>
                <a:ea typeface="Times New Roman" panose="02020603050405020304" pitchFamily="18" charset="0"/>
                <a:cs typeface="mohammad bold art 1" pitchFamily="2" charset="-78"/>
              </a:rPr>
              <a:t>الإيرادات </a:t>
            </a:r>
            <a:r>
              <a:rPr lang="ar-KW" sz="2500" b="1"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rgbClr val="222A35"/>
                </a:solidFill>
                <a:latin typeface="Algerian" panose="04020705040A02060702" pitchFamily="82" charset="0"/>
                <a:ea typeface="Times New Roman" panose="02020603050405020304" pitchFamily="18" charset="0"/>
                <a:cs typeface="mohammad bold art 1" pitchFamily="2" charset="-78"/>
              </a:rPr>
              <a:t>صافي الأرباح </a:t>
            </a:r>
            <a:r>
              <a:rPr lang="ar-KW" sz="2500" b="1"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rgbClr val="222A35"/>
                </a:solidFill>
                <a:latin typeface="Algerian" panose="04020705040A02060702" pitchFamily="82" charset="0"/>
                <a:ea typeface="Times New Roman" panose="02020603050405020304" pitchFamily="18" charset="0"/>
                <a:cs typeface="mohammad bold art 1" pitchFamily="2" charset="-78"/>
              </a:rPr>
              <a:t>مؤشر القيمة السوقية إلى القيمة الدفترية (</a:t>
            </a:r>
            <a:r>
              <a:rPr lang="en-US" sz="2500" dirty="0">
                <a:solidFill>
                  <a:srgbClr val="222A35"/>
                </a:solidFill>
                <a:latin typeface="Algerian" panose="04020705040A02060702" pitchFamily="82" charset="0"/>
                <a:ea typeface="Times New Roman" panose="02020603050405020304" pitchFamily="18" charset="0"/>
                <a:cs typeface="mohammad bold art 1" pitchFamily="2" charset="-78"/>
              </a:rPr>
              <a:t>Market Value to Book Value</a:t>
            </a:r>
            <a:r>
              <a:rPr lang="ar-KW" sz="2500" dirty="0" smtClean="0">
                <a:solidFill>
                  <a:srgbClr val="222A35"/>
                </a:solidFill>
                <a:latin typeface="Algerian" panose="04020705040A02060702" pitchFamily="82" charset="0"/>
                <a:ea typeface="Times New Roman" panose="02020603050405020304" pitchFamily="18" charset="0"/>
                <a:cs typeface="mohammad bold art 1" pitchFamily="2" charset="-78"/>
              </a:rPr>
              <a:t>) </a:t>
            </a:r>
            <a:r>
              <a:rPr lang="ar-KW" sz="2500" b="1"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rgbClr val="222A35"/>
                </a:solidFill>
                <a:latin typeface="Algerian" panose="04020705040A02060702" pitchFamily="82" charset="0"/>
                <a:ea typeface="Times New Roman" panose="02020603050405020304" pitchFamily="18" charset="0"/>
                <a:cs typeface="mohammad bold art 1" pitchFamily="2" charset="-78"/>
              </a:rPr>
              <a:t>مؤشر العائد على حقوق المساهمين (</a:t>
            </a:r>
            <a:r>
              <a:rPr lang="en-US" sz="2500" dirty="0">
                <a:solidFill>
                  <a:srgbClr val="222A35"/>
                </a:solidFill>
                <a:latin typeface="Algerian" panose="04020705040A02060702" pitchFamily="82" charset="0"/>
                <a:ea typeface="Times New Roman" panose="02020603050405020304" pitchFamily="18" charset="0"/>
                <a:cs typeface="mohammad bold art 1" pitchFamily="2" charset="-78"/>
              </a:rPr>
              <a:t>Return </a:t>
            </a:r>
            <a:r>
              <a:rPr lang="en-US" sz="2500" dirty="0" smtClean="0">
                <a:solidFill>
                  <a:srgbClr val="222A35"/>
                </a:solidFill>
                <a:latin typeface="Algerian" panose="04020705040A02060702" pitchFamily="82" charset="0"/>
                <a:ea typeface="Times New Roman" panose="02020603050405020304" pitchFamily="18" charset="0"/>
                <a:cs typeface="mohammad bold art 1" pitchFamily="2" charset="-78"/>
              </a:rPr>
              <a:t>On </a:t>
            </a:r>
            <a:r>
              <a:rPr lang="en-US" sz="2500" dirty="0">
                <a:solidFill>
                  <a:srgbClr val="222A35"/>
                </a:solidFill>
                <a:latin typeface="Algerian" panose="04020705040A02060702" pitchFamily="82" charset="0"/>
                <a:ea typeface="Times New Roman" panose="02020603050405020304" pitchFamily="18" charset="0"/>
                <a:cs typeface="mohammad bold art 1" pitchFamily="2" charset="-78"/>
              </a:rPr>
              <a:t>Equity</a:t>
            </a:r>
            <a:r>
              <a:rPr lang="ar-KW" sz="2500" dirty="0" smtClean="0">
                <a:solidFill>
                  <a:srgbClr val="222A35"/>
                </a:solidFill>
                <a:latin typeface="Algerian" panose="04020705040A02060702" pitchFamily="82" charset="0"/>
                <a:ea typeface="Times New Roman" panose="02020603050405020304" pitchFamily="18" charset="0"/>
                <a:cs typeface="mohammad bold art 1" pitchFamily="2" charset="-78"/>
              </a:rPr>
              <a:t>) </a:t>
            </a:r>
            <a:r>
              <a:rPr lang="ar-KW" sz="2500" b="1"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224626"/>
              </a:solidFill>
              <a:effectLst/>
              <a:latin typeface="Algerian" panose="04020705040A02060702" pitchFamily="82" charset="0"/>
              <a:ea typeface="Times New Roman" panose="02020603050405020304" pitchFamily="18" charset="0"/>
            </a:endParaRPr>
          </a:p>
        </p:txBody>
      </p:sp>
    </p:spTree>
    <p:extLst>
      <p:ext uri="{BB962C8B-B14F-4D97-AF65-F5344CB8AC3E}">
        <p14:creationId xmlns:p14="http://schemas.microsoft.com/office/powerpoint/2010/main" val="248396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82000" y="6569075"/>
            <a:ext cx="376985" cy="365125"/>
          </a:xfrm>
        </p:spPr>
        <p:txBody>
          <a:bodyPr/>
          <a:lstStyle/>
          <a:p>
            <a:fld id="{F9836BBA-1BD7-4313-BE0D-A1F9E859EC5C}" type="slidenum">
              <a:rPr lang="en-US" b="1" smtClean="0">
                <a:latin typeface="Times New Roman" pitchFamily="18" charset="0"/>
                <a:cs typeface="Times New Roman" pitchFamily="18" charset="0"/>
              </a:rPr>
              <a:t>11</a:t>
            </a:fld>
            <a:endParaRPr lang="en-US" b="1" dirty="0">
              <a:latin typeface="Times New Roman" pitchFamily="18" charset="0"/>
              <a:cs typeface="Times New Roman" pitchFamily="18" charset="0"/>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0"/>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76200" y="203269"/>
            <a:ext cx="7626394" cy="6582532"/>
          </a:xfrm>
          <a:prstGeom prst="rect">
            <a:avLst/>
          </a:prstGeom>
        </p:spPr>
      </p:pic>
      <p:sp>
        <p:nvSpPr>
          <p:cNvPr id="10" name="TextBox 9"/>
          <p:cNvSpPr txBox="1"/>
          <p:nvPr/>
        </p:nvSpPr>
        <p:spPr>
          <a:xfrm>
            <a:off x="7804733" y="239884"/>
            <a:ext cx="1154534" cy="1446550"/>
          </a:xfrm>
          <a:prstGeom prst="rect">
            <a:avLst/>
          </a:prstGeom>
          <a:solidFill>
            <a:srgbClr val="FFF2CC"/>
          </a:solidFill>
        </p:spPr>
        <p:txBody>
          <a:bodyPr wrap="square" rtlCol="0">
            <a:spAutoFit/>
          </a:bodyPr>
          <a:lstStyle/>
          <a:p>
            <a:pPr algn="ctr" rtl="1"/>
            <a:r>
              <a:rPr lang="en-US" sz="2200" dirty="0" smtClean="0">
                <a:cs typeface="mohammad bold art 1" pitchFamily="2" charset="-78"/>
              </a:rPr>
              <a:t> </a:t>
            </a:r>
            <a:r>
              <a:rPr lang="en-US" sz="2200" b="1" dirty="0" smtClean="0">
                <a:latin typeface="Times New Roman" panose="02020603050405020304" pitchFamily="18" charset="0"/>
                <a:cs typeface="Times New Roman" panose="02020603050405020304" pitchFamily="18" charset="0"/>
              </a:rPr>
              <a:t>*</a:t>
            </a:r>
            <a:r>
              <a:rPr lang="ar-KW" sz="2200" dirty="0" smtClean="0">
                <a:cs typeface="mohammad bold art 1" pitchFamily="2" charset="-78"/>
              </a:rPr>
              <a:t>بيانات الفصل الرابع تقديرية</a:t>
            </a:r>
            <a:endParaRPr lang="en-US" sz="2200" dirty="0">
              <a:cs typeface="mohammad bold art 1" pitchFamily="2" charset="-78"/>
            </a:endParaRPr>
          </a:p>
        </p:txBody>
      </p:sp>
    </p:spTree>
    <p:extLst>
      <p:ext uri="{BB962C8B-B14F-4D97-AF65-F5344CB8AC3E}">
        <p14:creationId xmlns:p14="http://schemas.microsoft.com/office/powerpoint/2010/main" val="4219900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82000" y="6569075"/>
            <a:ext cx="376985" cy="365125"/>
          </a:xfrm>
        </p:spPr>
        <p:txBody>
          <a:bodyPr/>
          <a:lstStyle/>
          <a:p>
            <a:fld id="{F9836BBA-1BD7-4313-BE0D-A1F9E859EC5C}" type="slidenum">
              <a:rPr lang="en-US" b="1" smtClean="0">
                <a:latin typeface="Times New Roman" pitchFamily="18" charset="0"/>
                <a:cs typeface="Times New Roman" pitchFamily="18" charset="0"/>
              </a:rPr>
              <a:t>12</a:t>
            </a:fld>
            <a:endParaRPr lang="en-US" b="1"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0"/>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228600" y="179686"/>
            <a:ext cx="7467600" cy="6430947"/>
          </a:xfrm>
          <a:prstGeom prst="rect">
            <a:avLst/>
          </a:prstGeom>
        </p:spPr>
      </p:pic>
      <p:sp>
        <p:nvSpPr>
          <p:cNvPr id="10" name="TextBox 9"/>
          <p:cNvSpPr txBox="1"/>
          <p:nvPr/>
        </p:nvSpPr>
        <p:spPr>
          <a:xfrm>
            <a:off x="7804733" y="239884"/>
            <a:ext cx="1154534" cy="1785104"/>
          </a:xfrm>
          <a:prstGeom prst="rect">
            <a:avLst/>
          </a:prstGeom>
          <a:solidFill>
            <a:srgbClr val="FFF2CC"/>
          </a:solidFill>
        </p:spPr>
        <p:txBody>
          <a:bodyPr wrap="square" rtlCol="0">
            <a:spAutoFit/>
          </a:bodyPr>
          <a:lstStyle/>
          <a:p>
            <a:pPr algn="ctr" rtl="1"/>
            <a:r>
              <a:rPr lang="en-US" sz="2200" dirty="0" smtClean="0">
                <a:cs typeface="mohammad bold art 1" pitchFamily="2" charset="-78"/>
              </a:rPr>
              <a:t> </a:t>
            </a:r>
            <a:r>
              <a:rPr lang="en-US" sz="2200" b="1" dirty="0" smtClean="0">
                <a:latin typeface="Times New Roman" panose="02020603050405020304" pitchFamily="18" charset="0"/>
                <a:cs typeface="Times New Roman" panose="02020603050405020304" pitchFamily="18" charset="0"/>
              </a:rPr>
              <a:t>*</a:t>
            </a:r>
            <a:r>
              <a:rPr lang="ar-KW" sz="2200" dirty="0" smtClean="0">
                <a:cs typeface="mohammad bold art 1" pitchFamily="2" charset="-78"/>
              </a:rPr>
              <a:t>بيانات الفصل الرابع تقديرية</a:t>
            </a:r>
          </a:p>
          <a:p>
            <a:pPr algn="ctr" rtl="1"/>
            <a:endParaRPr lang="en-US" sz="2200" dirty="0">
              <a:cs typeface="mohammad bold art 1" pitchFamily="2" charset="-78"/>
            </a:endParaRPr>
          </a:p>
        </p:txBody>
      </p:sp>
      <p:sp>
        <p:nvSpPr>
          <p:cNvPr id="11" name="TextBox 10"/>
          <p:cNvSpPr txBox="1"/>
          <p:nvPr/>
        </p:nvSpPr>
        <p:spPr>
          <a:xfrm>
            <a:off x="7774253" y="4724400"/>
            <a:ext cx="1154534" cy="769441"/>
          </a:xfrm>
          <a:prstGeom prst="rect">
            <a:avLst/>
          </a:prstGeom>
          <a:solidFill>
            <a:srgbClr val="FFF2CC"/>
          </a:solidFill>
        </p:spPr>
        <p:txBody>
          <a:bodyPr wrap="square" rtlCol="0">
            <a:spAutoFit/>
          </a:bodyPr>
          <a:lstStyle/>
          <a:p>
            <a:pPr algn="ctr" rtl="1"/>
            <a:r>
              <a:rPr lang="en-US" sz="2200" dirty="0" smtClean="0">
                <a:cs typeface="mohammad bold art 1" pitchFamily="2" charset="-78"/>
              </a:rPr>
              <a:t>**</a:t>
            </a:r>
            <a:r>
              <a:rPr lang="ar-KW" sz="2200" dirty="0" smtClean="0">
                <a:cs typeface="mohammad bold art 1" pitchFamily="2" charset="-78"/>
              </a:rPr>
              <a:t> نقاط أساس </a:t>
            </a:r>
            <a:endParaRPr lang="ar-KW" sz="2200" dirty="0">
              <a:cs typeface="mohammad bold art 1" pitchFamily="2" charset="-78"/>
            </a:endParaRPr>
          </a:p>
        </p:txBody>
      </p:sp>
    </p:spTree>
    <p:extLst>
      <p:ext uri="{BB962C8B-B14F-4D97-AF65-F5344CB8AC3E}">
        <p14:creationId xmlns:p14="http://schemas.microsoft.com/office/powerpoint/2010/main" val="1884895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82000" y="6569075"/>
            <a:ext cx="376985" cy="365125"/>
          </a:xfrm>
        </p:spPr>
        <p:txBody>
          <a:bodyPr/>
          <a:lstStyle/>
          <a:p>
            <a:fld id="{F9836BBA-1BD7-4313-BE0D-A1F9E859EC5C}" type="slidenum">
              <a:rPr lang="en-US" b="1" smtClean="0">
                <a:latin typeface="Times New Roman" pitchFamily="18" charset="0"/>
                <a:cs typeface="Times New Roman" pitchFamily="18" charset="0"/>
              </a:rPr>
              <a:t>13</a:t>
            </a:fld>
            <a:endParaRPr lang="en-US" b="1" dirty="0">
              <a:latin typeface="Times New Roman" pitchFamily="18" charset="0"/>
              <a:cs typeface="Times New Roman" pitchFamily="18" charset="0"/>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0"/>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45087" y="246762"/>
            <a:ext cx="9016488" cy="6396286"/>
          </a:xfrm>
          <a:prstGeom prst="rect">
            <a:avLst/>
          </a:prstGeom>
        </p:spPr>
      </p:pic>
    </p:spTree>
    <p:extLst>
      <p:ext uri="{BB962C8B-B14F-4D97-AF65-F5344CB8AC3E}">
        <p14:creationId xmlns:p14="http://schemas.microsoft.com/office/powerpoint/2010/main" val="851768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82000" y="6569075"/>
            <a:ext cx="376985" cy="365125"/>
          </a:xfrm>
        </p:spPr>
        <p:txBody>
          <a:bodyPr/>
          <a:lstStyle/>
          <a:p>
            <a:fld id="{F9836BBA-1BD7-4313-BE0D-A1F9E859EC5C}" type="slidenum">
              <a:rPr lang="en-US" b="1" smtClean="0">
                <a:latin typeface="Times New Roman" pitchFamily="18" charset="0"/>
                <a:cs typeface="Times New Roman" pitchFamily="18" charset="0"/>
              </a:rPr>
              <a:t>14</a:t>
            </a:fld>
            <a:endParaRPr lang="en-US" b="1" dirty="0">
              <a:latin typeface="Times New Roman" pitchFamily="18" charset="0"/>
              <a:cs typeface="Times New Roman" pitchFamily="18" charset="0"/>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0"/>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66869" y="267347"/>
            <a:ext cx="8972924" cy="6301728"/>
          </a:xfrm>
          <a:prstGeom prst="rect">
            <a:avLst/>
          </a:prstGeom>
        </p:spPr>
      </p:pic>
    </p:spTree>
    <p:extLst>
      <p:ext uri="{BB962C8B-B14F-4D97-AF65-F5344CB8AC3E}">
        <p14:creationId xmlns:p14="http://schemas.microsoft.com/office/powerpoint/2010/main" val="2903041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 y="76200"/>
            <a:ext cx="2286000" cy="659208"/>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1030392"/>
            <a:ext cx="6400800" cy="5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82000" y="6569075"/>
            <a:ext cx="376985" cy="365125"/>
          </a:xfrm>
        </p:spPr>
        <p:txBody>
          <a:bodyPr/>
          <a:lstStyle/>
          <a:p>
            <a:fld id="{F9836BBA-1BD7-4313-BE0D-A1F9E859EC5C}" type="slidenum">
              <a:rPr lang="en-US" b="1" smtClean="0">
                <a:latin typeface="Times New Roman" pitchFamily="18" charset="0"/>
                <a:cs typeface="Times New Roman" pitchFamily="18" charset="0"/>
              </a:rPr>
              <a:t>15</a:t>
            </a:fld>
            <a:endParaRPr lang="en-US" b="1" dirty="0">
              <a:latin typeface="Times New Roman" pitchFamily="18" charset="0"/>
              <a:cs typeface="Times New Roman" pitchFamily="18" charset="0"/>
            </a:endParaRPr>
          </a:p>
        </p:txBody>
      </p:sp>
      <p:sp>
        <p:nvSpPr>
          <p:cNvPr id="12" name="Title 1"/>
          <p:cNvSpPr txBox="1">
            <a:spLocks/>
          </p:cNvSpPr>
          <p:nvPr/>
        </p:nvSpPr>
        <p:spPr>
          <a:xfrm>
            <a:off x="2057400" y="74060"/>
            <a:ext cx="6934201" cy="9165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KW" sz="2600" dirty="0" smtClean="0">
                <a:solidFill>
                  <a:schemeClr val="accent2">
                    <a:lumMod val="50000"/>
                  </a:schemeClr>
                </a:solidFill>
                <a:cs typeface="mohammad bold art 1" pitchFamily="2" charset="-78"/>
              </a:rPr>
              <a:t>رابعاً: المؤشرات  المؤثرة  على نشاط الأوراق  المالية</a:t>
            </a:r>
          </a:p>
          <a:p>
            <a:pPr algn="r" rtl="1"/>
            <a:r>
              <a:rPr lang="ar-KW" sz="2600" dirty="0" smtClean="0">
                <a:solidFill>
                  <a:schemeClr val="accent2">
                    <a:lumMod val="50000"/>
                  </a:schemeClr>
                </a:solidFill>
                <a:cs typeface="mohammad bold art 1" pitchFamily="2" charset="-78"/>
              </a:rPr>
              <a:t> والمرتبطة بنشاط بورصة الكويت للأوراق المالية</a:t>
            </a:r>
            <a:endParaRPr lang="en-US" sz="2600" dirty="0">
              <a:solidFill>
                <a:schemeClr val="accent2">
                  <a:lumMod val="50000"/>
                </a:schemeClr>
              </a:solidFill>
              <a:cs typeface="mohammad bold art 1" pitchFamily="2" charset="-78"/>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sp>
        <p:nvSpPr>
          <p:cNvPr id="4" name="Rectangle 3"/>
          <p:cNvSpPr/>
          <p:nvPr/>
        </p:nvSpPr>
        <p:spPr>
          <a:xfrm>
            <a:off x="381000" y="4170012"/>
            <a:ext cx="8206710" cy="2443939"/>
          </a:xfrm>
          <a:prstGeom prst="rect">
            <a:avLst/>
          </a:prstGeom>
        </p:spPr>
        <p:txBody>
          <a:bodyPr wrap="square">
            <a:spAutoFit/>
          </a:bodyPr>
          <a:lstStyle/>
          <a:p>
            <a:pPr marL="342900" marR="0" lvl="0" indent="-342900" algn="just" rtl="1">
              <a:lnSpc>
                <a:spcPct val="110000"/>
              </a:lnSpc>
              <a:spcBef>
                <a:spcPts val="0"/>
              </a:spcBef>
              <a:spcAft>
                <a:spcPts val="6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المتوسط اليومي لحركة المؤشر الوزني </a:t>
            </a:r>
            <a:r>
              <a:rPr lang="ar-KW" sz="2500" b="1"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chemeClr val="tx2">
                  <a:lumMod val="50000"/>
                </a:schemeClr>
              </a:solidFill>
              <a:latin typeface="Algerian" panose="04020705040A02060702" pitchFamily="82" charset="0"/>
              <a:ea typeface="Times New Roman" panose="02020603050405020304" pitchFamily="18" charset="0"/>
            </a:endParaRPr>
          </a:p>
          <a:p>
            <a:pPr marL="342900" marR="0" lvl="0" indent="-342900" algn="just" rtl="1">
              <a:lnSpc>
                <a:spcPct val="110000"/>
              </a:lnSpc>
              <a:spcBef>
                <a:spcPts val="0"/>
              </a:spcBef>
              <a:spcAft>
                <a:spcPts val="6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المتوسط اليومي لسيولة بورصة الكويت للأوراق المالية مقاساً بالمتوسط اليومي لعمق </a:t>
            </a:r>
            <a:r>
              <a:rPr lang="ar-KW" sz="2500"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السوق </a:t>
            </a:r>
            <a:r>
              <a:rPr lang="ar-KW" sz="2500" b="1"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chemeClr val="tx2">
                  <a:lumMod val="50000"/>
                </a:schemeClr>
              </a:solidFill>
              <a:latin typeface="Algerian" panose="04020705040A02060702" pitchFamily="82" charset="0"/>
              <a:ea typeface="Times New Roman" panose="02020603050405020304" pitchFamily="18" charset="0"/>
            </a:endParaRPr>
          </a:p>
          <a:p>
            <a:pPr marL="342900" marR="0" lvl="0" indent="-342900" algn="just" rtl="1">
              <a:lnSpc>
                <a:spcPct val="110000"/>
              </a:lnSpc>
              <a:spcBef>
                <a:spcPts val="0"/>
              </a:spcBef>
              <a:spcAft>
                <a:spcPts val="6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المتوسط اليومي لقيم التداول (الصفقات المنفذة) </a:t>
            </a:r>
            <a:r>
              <a:rPr lang="ar-KW" sz="2500" b="1"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chemeClr val="tx2">
                  <a:lumMod val="50000"/>
                </a:schemeClr>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6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 المتوسط اليومي لمعدل دوران الأسهم </a:t>
            </a:r>
            <a:r>
              <a:rPr lang="ar-KW" sz="2500" b="1"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chemeClr val="tx2">
                  <a:lumMod val="50000"/>
                </a:schemeClr>
              </a:solidFill>
              <a:effectLst/>
              <a:latin typeface="Algerian" panose="04020705040A02060702" pitchFamily="82" charset="0"/>
              <a:ea typeface="Times New Roman" panose="02020603050405020304" pitchFamily="18" charset="0"/>
            </a:endParaRPr>
          </a:p>
        </p:txBody>
      </p:sp>
      <p:sp>
        <p:nvSpPr>
          <p:cNvPr id="5" name="Rectangle 4"/>
          <p:cNvSpPr/>
          <p:nvPr/>
        </p:nvSpPr>
        <p:spPr>
          <a:xfrm>
            <a:off x="381001" y="1057822"/>
            <a:ext cx="8637066" cy="3045064"/>
          </a:xfrm>
          <a:prstGeom prst="rect">
            <a:avLst/>
          </a:prstGeom>
        </p:spPr>
        <p:txBody>
          <a:bodyPr wrap="square">
            <a:spAutoFit/>
          </a:bodyPr>
          <a:lstStyle/>
          <a:p>
            <a:pPr marL="342900" indent="-342900" algn="just" rtl="1">
              <a:lnSpc>
                <a:spcPct val="110000"/>
              </a:lnSpc>
              <a:spcBef>
                <a:spcPts val="600"/>
              </a:spcBef>
              <a:spcAft>
                <a:spcPts val="600"/>
              </a:spcAft>
              <a:buFont typeface="Wingdings" panose="05000000000000000000" pitchFamily="2" charset="2"/>
              <a:buChar char="v"/>
            </a:pPr>
            <a:r>
              <a:rPr lang="ar-KW" sz="2500" dirty="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توجد هناك العديد من العوامل </a:t>
            </a: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الأخرى المؤثرة </a:t>
            </a:r>
            <a:r>
              <a:rPr lang="ar-KW" sz="2500" dirty="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على نشاط الأوراق </a:t>
            </a: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المالية، مثلاً، الاحداث </a:t>
            </a:r>
            <a:r>
              <a:rPr lang="ar-KW" sz="2500" dirty="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السياسية المحلية والإقليمية وانعكاسها على نفسية </a:t>
            </a: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المتعاملين، </a:t>
            </a:r>
            <a:r>
              <a:rPr lang="ar-KW" sz="2500" dirty="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والعائد من الاستثمار في </a:t>
            </a: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الأسواق العالمية</a:t>
            </a:r>
            <a:r>
              <a:rPr lang="ar-KW" sz="2500" dirty="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 والعائد من الاستثمار في </a:t>
            </a: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العقار. فإذا كانت محصلة التغيرات في هذه العوامل إيجابية من وجهة نظر المستثمرين فإن ذلك سوف يتبعه تعاظم في نشاط البورصة. وبناءً </a:t>
            </a:r>
            <a:r>
              <a:rPr lang="ar-KW" sz="2500" dirty="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عليه، تم تحديد عددٍ من المؤشرات المرتبطة </a:t>
            </a: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بنشاط بورصة </a:t>
            </a:r>
            <a:r>
              <a:rPr lang="ar-KW" sz="2500" dirty="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الكويت كمقياس عام </a:t>
            </a: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لهذه العوامل.</a:t>
            </a:r>
            <a:endParaRPr lang="en-US" sz="2500" dirty="0">
              <a:solidFill>
                <a:schemeClr val="tx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5424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05800" y="6569075"/>
            <a:ext cx="453185" cy="365125"/>
          </a:xfrm>
        </p:spPr>
        <p:txBody>
          <a:bodyPr/>
          <a:lstStyle/>
          <a:p>
            <a:fld id="{F9836BBA-1BD7-4313-BE0D-A1F9E859EC5C}" type="slidenum">
              <a:rPr lang="en-US" b="1" smtClean="0">
                <a:latin typeface="Times New Roman" pitchFamily="18" charset="0"/>
                <a:cs typeface="Times New Roman" pitchFamily="18" charset="0"/>
              </a:rPr>
              <a:t>16</a:t>
            </a:fld>
            <a:endParaRPr lang="en-US" b="1"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0"/>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76200" y="216652"/>
            <a:ext cx="7728534" cy="6468699"/>
          </a:xfrm>
          <a:prstGeom prst="rect">
            <a:avLst/>
          </a:prstGeom>
        </p:spPr>
      </p:pic>
      <p:sp>
        <p:nvSpPr>
          <p:cNvPr id="10" name="TextBox 9"/>
          <p:cNvSpPr txBox="1"/>
          <p:nvPr/>
        </p:nvSpPr>
        <p:spPr>
          <a:xfrm>
            <a:off x="7997571" y="5290720"/>
            <a:ext cx="936324" cy="769441"/>
          </a:xfrm>
          <a:prstGeom prst="rect">
            <a:avLst/>
          </a:prstGeom>
          <a:solidFill>
            <a:srgbClr val="FFF2CC"/>
          </a:solidFill>
        </p:spPr>
        <p:txBody>
          <a:bodyPr wrap="square" rtlCol="0">
            <a:spAutoFit/>
          </a:bodyPr>
          <a:lstStyle/>
          <a:p>
            <a:pPr algn="ctr" rtl="1"/>
            <a:r>
              <a:rPr lang="en-US" sz="2200" dirty="0" smtClean="0">
                <a:cs typeface="mohammad bold art 1" pitchFamily="2" charset="-78"/>
              </a:rPr>
              <a:t>*</a:t>
            </a:r>
            <a:r>
              <a:rPr lang="ar-KW" sz="2200" dirty="0" smtClean="0">
                <a:cs typeface="mohammad bold art 1" pitchFamily="2" charset="-78"/>
              </a:rPr>
              <a:t> نقاط أساس</a:t>
            </a:r>
            <a:endParaRPr lang="ar-KW" sz="2200" dirty="0">
              <a:cs typeface="mohammad bold art 1" pitchFamily="2" charset="-78"/>
            </a:endParaRPr>
          </a:p>
        </p:txBody>
      </p:sp>
    </p:spTree>
    <p:extLst>
      <p:ext uri="{BB962C8B-B14F-4D97-AF65-F5344CB8AC3E}">
        <p14:creationId xmlns:p14="http://schemas.microsoft.com/office/powerpoint/2010/main" val="3647779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06883" y="6569075"/>
            <a:ext cx="452102" cy="365125"/>
          </a:xfrm>
        </p:spPr>
        <p:txBody>
          <a:bodyPr/>
          <a:lstStyle/>
          <a:p>
            <a:fld id="{F9836BBA-1BD7-4313-BE0D-A1F9E859EC5C}" type="slidenum">
              <a:rPr lang="en-US" b="1" smtClean="0">
                <a:latin typeface="Times New Roman" pitchFamily="18" charset="0"/>
                <a:cs typeface="Times New Roman" pitchFamily="18" charset="0"/>
              </a:rPr>
              <a:t>17</a:t>
            </a:fld>
            <a:endParaRPr lang="en-US" b="1" dirty="0">
              <a:latin typeface="Times New Roman" pitchFamily="18" charset="0"/>
              <a:cs typeface="Times New Roman" pitchFamily="18" charset="0"/>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pic>
        <p:nvPicPr>
          <p:cNvPr id="3" name="Picture 2"/>
          <p:cNvPicPr>
            <a:picLocks noChangeAspect="1"/>
          </p:cNvPicPr>
          <p:nvPr/>
        </p:nvPicPr>
        <p:blipFill>
          <a:blip r:embed="rId4"/>
          <a:stretch>
            <a:fillRect/>
          </a:stretch>
        </p:blipFill>
        <p:spPr>
          <a:xfrm>
            <a:off x="35001" y="210538"/>
            <a:ext cx="9036659" cy="6358537"/>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0"/>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68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 y="76200"/>
            <a:ext cx="2286000" cy="659208"/>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80643"/>
            <a:ext cx="6400800" cy="5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82000" y="6569075"/>
            <a:ext cx="376985" cy="365125"/>
          </a:xfrm>
        </p:spPr>
        <p:txBody>
          <a:bodyPr/>
          <a:lstStyle/>
          <a:p>
            <a:fld id="{F9836BBA-1BD7-4313-BE0D-A1F9E859EC5C}" type="slidenum">
              <a:rPr lang="en-US" b="1" smtClean="0">
                <a:latin typeface="Times New Roman" pitchFamily="18" charset="0"/>
                <a:cs typeface="Times New Roman" pitchFamily="18" charset="0"/>
              </a:rPr>
              <a:t>18</a:t>
            </a:fld>
            <a:endParaRPr lang="en-US" b="1" dirty="0">
              <a:latin typeface="Times New Roman" pitchFamily="18" charset="0"/>
              <a:cs typeface="Times New Roman" pitchFamily="18" charset="0"/>
            </a:endParaRPr>
          </a:p>
        </p:txBody>
      </p:sp>
      <p:sp>
        <p:nvSpPr>
          <p:cNvPr id="12" name="Title 1"/>
          <p:cNvSpPr txBox="1">
            <a:spLocks/>
          </p:cNvSpPr>
          <p:nvPr/>
        </p:nvSpPr>
        <p:spPr>
          <a:xfrm>
            <a:off x="2057400" y="74060"/>
            <a:ext cx="6934201" cy="512025"/>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KW" sz="2600" dirty="0" smtClean="0">
                <a:solidFill>
                  <a:schemeClr val="accent2">
                    <a:lumMod val="50000"/>
                  </a:schemeClr>
                </a:solidFill>
                <a:cs typeface="mohammad bold art 1" pitchFamily="2" charset="-78"/>
              </a:rPr>
              <a:t>خامساً: المؤشر القياسي العام</a:t>
            </a: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sp>
        <p:nvSpPr>
          <p:cNvPr id="19" name="Rectangle 18"/>
          <p:cNvSpPr/>
          <p:nvPr/>
        </p:nvSpPr>
        <p:spPr>
          <a:xfrm>
            <a:off x="455707" y="1369915"/>
            <a:ext cx="8377985" cy="2621872"/>
          </a:xfrm>
          <a:prstGeom prst="rect">
            <a:avLst/>
          </a:prstGeom>
        </p:spPr>
        <p:txBody>
          <a:bodyPr wrap="square">
            <a:spAutoFit/>
          </a:bodyPr>
          <a:lstStyle/>
          <a:p>
            <a:pPr algn="just" rtl="1">
              <a:lnSpc>
                <a:spcPct val="110000"/>
              </a:lnSpc>
            </a:pP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 تم استحداث </a:t>
            </a:r>
            <a:r>
              <a:rPr lang="ar-KW" sz="2500" dirty="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مؤشر قياسي عام يبين محصلة التغيرات في قيم المؤشرات المؤثرة على نشاط الأوراق المالية.  </a:t>
            </a: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حيث تم </a:t>
            </a:r>
            <a:r>
              <a:rPr lang="ar-KW" sz="2500" dirty="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استحداث ثلاثة مؤشرات قياسية فرعية تبين التغيرات في قيم المؤشرات المؤثرة على نشاط الأوراق المالية والمرتبطة بالاقتصاد الكلي، والمركز المالي المجمع للشركات المدرجة في بورصة الكويت، ونشاط بورصة الكويت.  وبعدها تم استحداث المؤشر القياسي </a:t>
            </a: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العام.</a:t>
            </a:r>
            <a:endParaRPr lang="en-US" sz="2500" dirty="0">
              <a:solidFill>
                <a:schemeClr val="tx2">
                  <a:lumMod val="50000"/>
                </a:schemeClr>
              </a:solidFill>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355061" y="4877425"/>
            <a:ext cx="8403924" cy="1631216"/>
          </a:xfrm>
          <a:prstGeom prst="rect">
            <a:avLst/>
          </a:prstGeom>
        </p:spPr>
        <p:txBody>
          <a:bodyPr wrap="square">
            <a:spAutoFit/>
          </a:bodyPr>
          <a:lstStyle/>
          <a:p>
            <a:pPr algn="ctr" rtl="1"/>
            <a:r>
              <a:rPr lang="ar-KW" sz="2500" b="1" dirty="0" smtClean="0">
                <a:solidFill>
                  <a:schemeClr val="accent6">
                    <a:lumMod val="50000"/>
                  </a:schemeClr>
                </a:solidFill>
                <a:latin typeface="Times New Roman" panose="02020603050405020304" pitchFamily="18" charset="0"/>
                <a:ea typeface="Times New Roman" panose="02020603050405020304" pitchFamily="18" charset="0"/>
                <a:cs typeface="mohammad bold art 1" pitchFamily="2" charset="-78"/>
              </a:rPr>
              <a:t>يستفاد </a:t>
            </a:r>
            <a:r>
              <a:rPr lang="ar-KW" sz="2500" b="1" dirty="0">
                <a:solidFill>
                  <a:schemeClr val="accent6">
                    <a:lumMod val="50000"/>
                  </a:schemeClr>
                </a:solidFill>
                <a:latin typeface="Times New Roman" panose="02020603050405020304" pitchFamily="18" charset="0"/>
                <a:ea typeface="Times New Roman" panose="02020603050405020304" pitchFamily="18" charset="0"/>
                <a:cs typeface="mohammad bold art 1" pitchFamily="2" charset="-78"/>
              </a:rPr>
              <a:t>من المؤشر القياسي العام بأنه يبين حالة الانتعاش والركود في نشاط الأوراق المالية. فعلى سبيل المثال، إذا ارتفعت قيم المؤشر خلال ثلاثة فصول متتالية دل ذلك على انتعاش في نشاط الأوراق المالية </a:t>
            </a:r>
            <a:r>
              <a:rPr lang="ar-KW" sz="2500" b="1" dirty="0" smtClean="0">
                <a:solidFill>
                  <a:schemeClr val="accent6">
                    <a:lumMod val="50000"/>
                  </a:schemeClr>
                </a:solidFill>
                <a:latin typeface="Times New Roman" panose="02020603050405020304" pitchFamily="18" charset="0"/>
                <a:ea typeface="Times New Roman" panose="02020603050405020304" pitchFamily="18" charset="0"/>
                <a:cs typeface="mohammad bold art 1" pitchFamily="2" charset="-78"/>
              </a:rPr>
              <a:t>خلال الفترات اللاحقة (والعكس </a:t>
            </a:r>
            <a:r>
              <a:rPr lang="ar-KW" sz="2500" b="1" dirty="0">
                <a:solidFill>
                  <a:schemeClr val="accent6">
                    <a:lumMod val="50000"/>
                  </a:schemeClr>
                </a:solidFill>
                <a:latin typeface="Times New Roman" panose="02020603050405020304" pitchFamily="18" charset="0"/>
                <a:ea typeface="Times New Roman" panose="02020603050405020304" pitchFamily="18" charset="0"/>
                <a:cs typeface="mohammad bold art 1" pitchFamily="2" charset="-78"/>
              </a:rPr>
              <a:t>صحيح). </a:t>
            </a:r>
            <a:endParaRPr lang="en-US" sz="2500" b="1" dirty="0">
              <a:solidFill>
                <a:schemeClr val="accent6">
                  <a:lumMod val="50000"/>
                </a:schemeClr>
              </a:solidFill>
            </a:endParaRPr>
          </a:p>
        </p:txBody>
      </p:sp>
      <p:sp>
        <p:nvSpPr>
          <p:cNvPr id="21" name="Rectangle 20"/>
          <p:cNvSpPr/>
          <p:nvPr/>
        </p:nvSpPr>
        <p:spPr>
          <a:xfrm>
            <a:off x="2295921" y="759831"/>
            <a:ext cx="4243342" cy="515526"/>
          </a:xfrm>
          <a:prstGeom prst="rect">
            <a:avLst/>
          </a:prstGeom>
          <a:solidFill>
            <a:srgbClr val="FFF2CC"/>
          </a:solidFill>
        </p:spPr>
        <p:txBody>
          <a:bodyPr wrap="square">
            <a:spAutoFit/>
          </a:bodyPr>
          <a:lstStyle/>
          <a:p>
            <a:pPr algn="just" rtl="1">
              <a:lnSpc>
                <a:spcPct val="110000"/>
              </a:lnSpc>
            </a:pPr>
            <a:r>
              <a:rPr lang="ar-KW" sz="2500" dirty="0" smtClean="0">
                <a:solidFill>
                  <a:schemeClr val="tx1">
                    <a:lumMod val="95000"/>
                    <a:lumOff val="5000"/>
                  </a:schemeClr>
                </a:solidFill>
                <a:latin typeface="Times New Roman" panose="02020603050405020304" pitchFamily="18" charset="0"/>
                <a:ea typeface="Times New Roman" panose="02020603050405020304" pitchFamily="18" charset="0"/>
                <a:cs typeface="mohammad bold art 1" pitchFamily="2" charset="-78"/>
              </a:rPr>
              <a:t>كيف لنا أن نتتبع 20 مؤشراً ؟</a:t>
            </a:r>
            <a:endParaRPr lang="en-US" sz="2500"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
        <p:nvSpPr>
          <p:cNvPr id="22" name="Right Arrow 21"/>
          <p:cNvSpPr/>
          <p:nvPr/>
        </p:nvSpPr>
        <p:spPr>
          <a:xfrm rot="5400000">
            <a:off x="4190751" y="4146848"/>
            <a:ext cx="732543" cy="484632"/>
          </a:xfrm>
          <a:prstGeom prst="rightArrow">
            <a:avLst/>
          </a:prstGeom>
          <a:solidFill>
            <a:srgbClr val="224626"/>
          </a:solidFill>
          <a:ln>
            <a:solidFill>
              <a:srgbClr val="224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19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85243"/>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 y="0"/>
            <a:ext cx="9144000" cy="7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82000" y="6569075"/>
            <a:ext cx="376985" cy="365125"/>
          </a:xfrm>
        </p:spPr>
        <p:txBody>
          <a:bodyPr/>
          <a:lstStyle/>
          <a:p>
            <a:fld id="{F9836BBA-1BD7-4313-BE0D-A1F9E859EC5C}" type="slidenum">
              <a:rPr lang="en-US" b="1" smtClean="0">
                <a:latin typeface="Times New Roman" pitchFamily="18" charset="0"/>
                <a:cs typeface="Times New Roman" pitchFamily="18" charset="0"/>
              </a:rPr>
              <a:t>19</a:t>
            </a:fld>
            <a:endParaRPr lang="en-US" b="1" dirty="0">
              <a:latin typeface="Times New Roman" pitchFamily="18" charset="0"/>
              <a:cs typeface="Times New Roman" pitchFamily="18" charset="0"/>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pic>
        <p:nvPicPr>
          <p:cNvPr id="4" name="Picture 3"/>
          <p:cNvPicPr>
            <a:picLocks noChangeAspect="1"/>
          </p:cNvPicPr>
          <p:nvPr/>
        </p:nvPicPr>
        <p:blipFill>
          <a:blip r:embed="rId4"/>
          <a:stretch>
            <a:fillRect/>
          </a:stretch>
        </p:blipFill>
        <p:spPr>
          <a:xfrm>
            <a:off x="27455" y="117958"/>
            <a:ext cx="9040345" cy="6713407"/>
          </a:xfrm>
          <a:prstGeom prst="rect">
            <a:avLst/>
          </a:prstGeom>
        </p:spPr>
      </p:pic>
    </p:spTree>
    <p:extLst>
      <p:ext uri="{BB962C8B-B14F-4D97-AF65-F5344CB8AC3E}">
        <p14:creationId xmlns:p14="http://schemas.microsoft.com/office/powerpoint/2010/main" val="1193471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2400" y="76200"/>
            <a:ext cx="2286000" cy="659208"/>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831260"/>
            <a:ext cx="5940339" cy="5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454185" y="6569075"/>
            <a:ext cx="304800" cy="365125"/>
          </a:xfrm>
        </p:spPr>
        <p:txBody>
          <a:bodyPr/>
          <a:lstStyle/>
          <a:p>
            <a:fld id="{F9836BBA-1BD7-4313-BE0D-A1F9E859EC5C}" type="slidenum">
              <a:rPr lang="en-US" b="1" smtClean="0">
                <a:latin typeface="Times New Roman" pitchFamily="18" charset="0"/>
                <a:cs typeface="Times New Roman" pitchFamily="18" charset="0"/>
              </a:rPr>
              <a:t>2</a:t>
            </a:fld>
            <a:endParaRPr lang="en-US" b="1" dirty="0">
              <a:latin typeface="Times New Roman" pitchFamily="18" charset="0"/>
              <a:cs typeface="Times New Roman" pitchFamily="18" charset="0"/>
            </a:endParaRPr>
          </a:p>
        </p:txBody>
      </p:sp>
      <p:sp>
        <p:nvSpPr>
          <p:cNvPr id="12" name="Title 1"/>
          <p:cNvSpPr txBox="1">
            <a:spLocks/>
          </p:cNvSpPr>
          <p:nvPr/>
        </p:nvSpPr>
        <p:spPr>
          <a:xfrm>
            <a:off x="2801889" y="57685"/>
            <a:ext cx="6037311" cy="757200"/>
          </a:xfrm>
          <a:prstGeom prst="rect">
            <a:avLst/>
          </a:prstGeom>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KW" sz="2600" dirty="0" smtClean="0">
                <a:solidFill>
                  <a:schemeClr val="accent2">
                    <a:lumMod val="50000"/>
                  </a:schemeClr>
                </a:solidFill>
                <a:cs typeface="mohammad bold art 1" pitchFamily="2" charset="-78"/>
              </a:rPr>
              <a:t>إخلاء المسؤولية</a:t>
            </a:r>
            <a:endParaRPr lang="en-US" sz="2600" dirty="0">
              <a:solidFill>
                <a:schemeClr val="accent2">
                  <a:lumMod val="50000"/>
                </a:schemeClr>
              </a:solidFill>
              <a:cs typeface="mohammad bold art 1" pitchFamily="2" charset="-78"/>
            </a:endParaRPr>
          </a:p>
        </p:txBody>
      </p:sp>
      <p:sp>
        <p:nvSpPr>
          <p:cNvPr id="3" name="Rectangle 2"/>
          <p:cNvSpPr/>
          <p:nvPr/>
        </p:nvSpPr>
        <p:spPr>
          <a:xfrm>
            <a:off x="914400" y="1524000"/>
            <a:ext cx="7463585" cy="2843086"/>
          </a:xfrm>
          <a:prstGeom prst="rect">
            <a:avLst/>
          </a:prstGeom>
        </p:spPr>
        <p:txBody>
          <a:bodyPr wrap="square">
            <a:spAutoFit/>
          </a:bodyPr>
          <a:lstStyle/>
          <a:p>
            <a:pPr algn="just" rtl="1">
              <a:lnSpc>
                <a:spcPct val="120000"/>
              </a:lnSpc>
              <a:buClr>
                <a:schemeClr val="tx2">
                  <a:lumMod val="50000"/>
                </a:schemeClr>
              </a:buClr>
            </a:pP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لا تمثل هذه الدراسة بأي حال من الأحوال رأي القائمين على هيئة أسواق المال، كما أن الهيئة لن تتحمل أية آثار أو تبعات قانونية نتيجة الاستناد إليها من قبل كافة المطلعين. مع الإشارة إلى أن ما يتضمنه التقرير من بيانات قد تم الحصول عليها من المواقع الرسمية للإدارة المركزية للإحصاء وبنك الكويت المركزي وبورصة الكويت للأوراق المالية. </a:t>
            </a:r>
            <a:endParaRPr lang="en-US" sz="2500" dirty="0">
              <a:solidFill>
                <a:schemeClr val="tx2">
                  <a:lumMod val="50000"/>
                </a:schemeClr>
              </a:solidFill>
              <a:cs typeface="mohammad bold art 1" pitchFamily="2" charset="-78"/>
            </a:endParaRPr>
          </a:p>
        </p:txBody>
      </p:sp>
    </p:spTree>
    <p:extLst>
      <p:ext uri="{BB962C8B-B14F-4D97-AF65-F5344CB8AC3E}">
        <p14:creationId xmlns:p14="http://schemas.microsoft.com/office/powerpoint/2010/main" val="2322891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305800" y="6569075"/>
            <a:ext cx="453185" cy="365125"/>
          </a:xfrm>
        </p:spPr>
        <p:txBody>
          <a:bodyPr/>
          <a:lstStyle/>
          <a:p>
            <a:fld id="{F9836BBA-1BD7-4313-BE0D-A1F9E859EC5C}" type="slidenum">
              <a:rPr lang="en-US" b="1" smtClean="0">
                <a:latin typeface="Times New Roman" pitchFamily="18" charset="0"/>
                <a:cs typeface="Times New Roman" pitchFamily="18" charset="0"/>
              </a:rPr>
              <a:t>20</a:t>
            </a:fld>
            <a:endParaRPr lang="en-US" b="1" dirty="0">
              <a:latin typeface="Times New Roman" pitchFamily="18" charset="0"/>
              <a:cs typeface="Times New Roman" pitchFamily="18" charset="0"/>
            </a:endParaRPr>
          </a:p>
        </p:txBody>
      </p:sp>
      <p:sp>
        <p:nvSpPr>
          <p:cNvPr id="3" name="Rectangle 2"/>
          <p:cNvSpPr/>
          <p:nvPr/>
        </p:nvSpPr>
        <p:spPr>
          <a:xfrm>
            <a:off x="5943600" y="815088"/>
            <a:ext cx="2984137" cy="1143001"/>
          </a:xfrm>
          <a:prstGeom prst="rect">
            <a:avLst/>
          </a:prstGeom>
          <a:solidFill>
            <a:schemeClr val="bg1">
              <a:lumMod val="8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182880" algn="ctr" rtl="1">
              <a:spcAft>
                <a:spcPts val="600"/>
              </a:spcAft>
              <a:buClr>
                <a:schemeClr val="accent2">
                  <a:lumMod val="50000"/>
                </a:schemeClr>
              </a:buClr>
              <a:buSzPct val="150000"/>
              <a:buFont typeface="Arial" panose="020B0604020202020204" pitchFamily="34" charset="0"/>
              <a:buChar char="•"/>
            </a:pPr>
            <a:r>
              <a:rPr lang="ar-KW" sz="2200" dirty="0" smtClean="0">
                <a:solidFill>
                  <a:schemeClr val="tx1">
                    <a:lumMod val="95000"/>
                    <a:lumOff val="5000"/>
                  </a:schemeClr>
                </a:solidFill>
                <a:cs typeface="mohammad bold art 1" pitchFamily="2" charset="-78"/>
              </a:rPr>
              <a:t>المستثمرون الأفراد</a:t>
            </a:r>
          </a:p>
          <a:p>
            <a:pPr marL="91440" indent="-182880" algn="ctr" rtl="1">
              <a:buClr>
                <a:schemeClr val="accent2">
                  <a:lumMod val="50000"/>
                </a:schemeClr>
              </a:buClr>
              <a:buSzPct val="150000"/>
              <a:buFont typeface="Arial" panose="020B0604020202020204" pitchFamily="34" charset="0"/>
              <a:buChar char="•"/>
            </a:pPr>
            <a:r>
              <a:rPr lang="ar-KW" sz="2200" dirty="0" smtClean="0">
                <a:solidFill>
                  <a:schemeClr val="tx1">
                    <a:lumMod val="95000"/>
                    <a:lumOff val="5000"/>
                  </a:schemeClr>
                </a:solidFill>
                <a:cs typeface="mohammad bold art 1" pitchFamily="2" charset="-78"/>
              </a:rPr>
              <a:t>الاستثمار المؤسسي</a:t>
            </a:r>
            <a:endParaRPr lang="en-US" sz="2200" dirty="0">
              <a:solidFill>
                <a:schemeClr val="tx1">
                  <a:lumMod val="95000"/>
                  <a:lumOff val="5000"/>
                </a:schemeClr>
              </a:solidFill>
              <a:cs typeface="mohammad bold art 1" pitchFamily="2" charset="-78"/>
            </a:endParaRPr>
          </a:p>
        </p:txBody>
      </p:sp>
      <p:sp>
        <p:nvSpPr>
          <p:cNvPr id="9" name="Rectangle 8"/>
          <p:cNvSpPr/>
          <p:nvPr/>
        </p:nvSpPr>
        <p:spPr>
          <a:xfrm>
            <a:off x="5649711" y="4038600"/>
            <a:ext cx="3133627" cy="795528"/>
          </a:xfrm>
          <a:prstGeom prst="rect">
            <a:avLst/>
          </a:prstGeom>
          <a:solidFill>
            <a:schemeClr val="accent2">
              <a:lumMod val="20000"/>
              <a:lumOff val="80000"/>
            </a:schemeClr>
          </a:solidFill>
          <a:ln w="38100">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KW" sz="2200" dirty="0" smtClean="0">
                <a:solidFill>
                  <a:schemeClr val="tx1">
                    <a:lumMod val="95000"/>
                    <a:lumOff val="5000"/>
                  </a:schemeClr>
                </a:solidFill>
                <a:cs typeface="mohammad bold art 1" pitchFamily="2" charset="-78"/>
              </a:rPr>
              <a:t>تحفيز الانفاق الاستهلاكي والانفاق الاستثمار الرأسمالي</a:t>
            </a:r>
            <a:endParaRPr lang="en-US" sz="2200" dirty="0">
              <a:solidFill>
                <a:schemeClr val="tx1">
                  <a:lumMod val="95000"/>
                  <a:lumOff val="5000"/>
                </a:schemeClr>
              </a:solidFill>
              <a:cs typeface="mohammad bold art 1" pitchFamily="2" charset="-78"/>
            </a:endParaRPr>
          </a:p>
        </p:txBody>
      </p:sp>
      <p:sp>
        <p:nvSpPr>
          <p:cNvPr id="11" name="Rectangle 10"/>
          <p:cNvSpPr/>
          <p:nvPr/>
        </p:nvSpPr>
        <p:spPr>
          <a:xfrm>
            <a:off x="6616485" y="2178218"/>
            <a:ext cx="2080690" cy="828796"/>
          </a:xfrm>
          <a:prstGeom prst="rect">
            <a:avLst/>
          </a:prstGeom>
          <a:solidFill>
            <a:schemeClr val="accent6">
              <a:lumMod val="20000"/>
              <a:lumOff val="80000"/>
            </a:schemeClr>
          </a:solidFill>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ar-KW" sz="2200" dirty="0" smtClean="0">
                <a:solidFill>
                  <a:schemeClr val="tx1">
                    <a:lumMod val="95000"/>
                    <a:lumOff val="5000"/>
                  </a:schemeClr>
                </a:solidFill>
                <a:cs typeface="mohammad bold art 1" pitchFamily="2" charset="-78"/>
              </a:rPr>
              <a:t>توظيف المدخرات والفوائض المالية</a:t>
            </a:r>
            <a:endParaRPr lang="en-US" sz="2200" dirty="0">
              <a:solidFill>
                <a:schemeClr val="tx1">
                  <a:lumMod val="95000"/>
                  <a:lumOff val="5000"/>
                </a:schemeClr>
              </a:solidFill>
              <a:cs typeface="mohammad bold art 1" pitchFamily="2" charset="-78"/>
            </a:endParaRPr>
          </a:p>
        </p:txBody>
      </p:sp>
      <p:sp>
        <p:nvSpPr>
          <p:cNvPr id="15" name="Rectangle 14"/>
          <p:cNvSpPr/>
          <p:nvPr/>
        </p:nvSpPr>
        <p:spPr>
          <a:xfrm>
            <a:off x="3733800" y="786790"/>
            <a:ext cx="1623011" cy="2999088"/>
          </a:xfrm>
          <a:prstGeom prst="rect">
            <a:avLst/>
          </a:prstGeom>
          <a:solidFill>
            <a:schemeClr val="accent4">
              <a:lumMod val="20000"/>
              <a:lumOff val="80000"/>
            </a:schemeClr>
          </a:solidFill>
          <a:ln w="38100">
            <a:solidFill>
              <a:schemeClr val="accent4">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1">
              <a:lnSpc>
                <a:spcPct val="150000"/>
              </a:lnSpc>
            </a:pPr>
            <a:r>
              <a:rPr lang="ar-KW" sz="2200" dirty="0" smtClean="0">
                <a:solidFill>
                  <a:schemeClr val="tx1">
                    <a:lumMod val="95000"/>
                    <a:lumOff val="5000"/>
                  </a:schemeClr>
                </a:solidFill>
                <a:cs typeface="mohammad bold art 1" pitchFamily="2" charset="-78"/>
              </a:rPr>
              <a:t>أسواق رأس</a:t>
            </a:r>
          </a:p>
          <a:p>
            <a:pPr algn="ctr" rtl="1">
              <a:lnSpc>
                <a:spcPct val="150000"/>
              </a:lnSpc>
            </a:pPr>
            <a:r>
              <a:rPr lang="ar-KW" sz="2200" dirty="0" smtClean="0">
                <a:solidFill>
                  <a:schemeClr val="tx1">
                    <a:lumMod val="95000"/>
                    <a:lumOff val="5000"/>
                  </a:schemeClr>
                </a:solidFill>
                <a:cs typeface="mohammad bold art 1" pitchFamily="2" charset="-78"/>
              </a:rPr>
              <a:t>المال</a:t>
            </a:r>
            <a:endParaRPr lang="en-US" sz="2200" dirty="0">
              <a:solidFill>
                <a:schemeClr val="tx1">
                  <a:lumMod val="95000"/>
                  <a:lumOff val="5000"/>
                </a:schemeClr>
              </a:solidFill>
              <a:cs typeface="mohammad bold art 1" pitchFamily="2" charset="-78"/>
            </a:endParaRPr>
          </a:p>
        </p:txBody>
      </p:sp>
      <p:sp>
        <p:nvSpPr>
          <p:cNvPr id="19" name="Rectangle 18"/>
          <p:cNvSpPr/>
          <p:nvPr/>
        </p:nvSpPr>
        <p:spPr>
          <a:xfrm>
            <a:off x="1483940" y="6132140"/>
            <a:ext cx="5983660" cy="609600"/>
          </a:xfrm>
          <a:prstGeom prst="rect">
            <a:avLst/>
          </a:prstGeom>
          <a:solidFill>
            <a:schemeClr val="accent1">
              <a:lumMod val="20000"/>
              <a:lumOff val="80000"/>
            </a:schemeClr>
          </a:solidFill>
          <a:ln w="38100">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KW" sz="2200" dirty="0" smtClean="0">
                <a:solidFill>
                  <a:schemeClr val="tx1">
                    <a:lumMod val="95000"/>
                    <a:lumOff val="5000"/>
                  </a:schemeClr>
                </a:solidFill>
                <a:cs typeface="mohammad bold art 1" pitchFamily="2" charset="-78"/>
              </a:rPr>
              <a:t>نمو في الناتج المحلي الإجمالي        تنمية مستدامة</a:t>
            </a:r>
            <a:endParaRPr lang="en-US" sz="2200" dirty="0">
              <a:solidFill>
                <a:schemeClr val="tx1">
                  <a:lumMod val="95000"/>
                  <a:lumOff val="5000"/>
                </a:schemeClr>
              </a:solidFill>
              <a:cs typeface="mohammad bold art 1" pitchFamily="2" charset="-78"/>
            </a:endParaRPr>
          </a:p>
        </p:txBody>
      </p:sp>
      <p:sp>
        <p:nvSpPr>
          <p:cNvPr id="36" name="Right Arrow 35"/>
          <p:cNvSpPr/>
          <p:nvPr/>
        </p:nvSpPr>
        <p:spPr>
          <a:xfrm>
            <a:off x="3482426" y="4207502"/>
            <a:ext cx="377104" cy="325739"/>
          </a:xfrm>
          <a:prstGeom prst="rightArrow">
            <a:avLst/>
          </a:prstGeom>
          <a:solidFill>
            <a:srgbClr val="CC33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618657" y="3081245"/>
            <a:ext cx="2080690" cy="795528"/>
          </a:xfrm>
          <a:prstGeom prst="rect">
            <a:avLst/>
          </a:prstGeom>
          <a:solidFill>
            <a:schemeClr val="accent6">
              <a:lumMod val="20000"/>
              <a:lumOff val="80000"/>
            </a:schemeClr>
          </a:solidFill>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ar-KW" sz="2200" dirty="0" smtClean="0">
                <a:solidFill>
                  <a:schemeClr val="tx1">
                    <a:lumMod val="95000"/>
                    <a:lumOff val="5000"/>
                  </a:schemeClr>
                </a:solidFill>
                <a:cs typeface="mohammad bold art 1" pitchFamily="2" charset="-78"/>
              </a:rPr>
              <a:t>عوائد ومنح نقدية وفوائد</a:t>
            </a:r>
            <a:endParaRPr lang="en-US" sz="2200" dirty="0">
              <a:solidFill>
                <a:schemeClr val="tx1">
                  <a:lumMod val="95000"/>
                  <a:lumOff val="5000"/>
                </a:schemeClr>
              </a:solidFill>
              <a:cs typeface="mohammad bold art 1" pitchFamily="2" charset="-78"/>
            </a:endParaRPr>
          </a:p>
        </p:txBody>
      </p:sp>
      <p:sp>
        <p:nvSpPr>
          <p:cNvPr id="20" name="Oval 19"/>
          <p:cNvSpPr/>
          <p:nvPr/>
        </p:nvSpPr>
        <p:spPr>
          <a:xfrm>
            <a:off x="3657600" y="4178715"/>
            <a:ext cx="1765086" cy="1555139"/>
          </a:xfrm>
          <a:prstGeom prst="ellipse">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KW" sz="2200" dirty="0" smtClean="0">
                <a:solidFill>
                  <a:schemeClr val="tx1">
                    <a:lumMod val="95000"/>
                    <a:lumOff val="5000"/>
                  </a:schemeClr>
                </a:solidFill>
                <a:cs typeface="mohammad bold art 1" pitchFamily="2" charset="-78"/>
              </a:rPr>
              <a:t>الاقتصاد</a:t>
            </a:r>
            <a:endParaRPr lang="ar-KW" sz="2200" dirty="0">
              <a:solidFill>
                <a:schemeClr val="tx1">
                  <a:lumMod val="95000"/>
                  <a:lumOff val="5000"/>
                </a:schemeClr>
              </a:solidFill>
              <a:cs typeface="mohammad bold art 1" pitchFamily="2" charset="-78"/>
            </a:endParaRPr>
          </a:p>
          <a:p>
            <a:pPr algn="ctr" rtl="1">
              <a:lnSpc>
                <a:spcPct val="150000"/>
              </a:lnSpc>
            </a:pPr>
            <a:r>
              <a:rPr lang="ar-KW" sz="2200" dirty="0" smtClean="0">
                <a:solidFill>
                  <a:schemeClr val="tx1">
                    <a:lumMod val="95000"/>
                    <a:lumOff val="5000"/>
                  </a:schemeClr>
                </a:solidFill>
                <a:cs typeface="mohammad bold art 1" pitchFamily="2" charset="-78"/>
              </a:rPr>
              <a:t>الكلي</a:t>
            </a:r>
            <a:endParaRPr lang="en-US" sz="2200" dirty="0">
              <a:solidFill>
                <a:schemeClr val="tx1">
                  <a:lumMod val="95000"/>
                  <a:lumOff val="5000"/>
                </a:schemeClr>
              </a:solidFill>
              <a:cs typeface="mohammad bold art 1" pitchFamily="2" charset="-78"/>
            </a:endParaRPr>
          </a:p>
        </p:txBody>
      </p:sp>
      <p:sp>
        <p:nvSpPr>
          <p:cNvPr id="42" name="Rectangle 41"/>
          <p:cNvSpPr/>
          <p:nvPr/>
        </p:nvSpPr>
        <p:spPr>
          <a:xfrm>
            <a:off x="210266" y="813466"/>
            <a:ext cx="2984137" cy="1143001"/>
          </a:xfrm>
          <a:prstGeom prst="rect">
            <a:avLst/>
          </a:prstGeom>
          <a:solidFill>
            <a:schemeClr val="bg1">
              <a:lumMod val="8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182880" algn="ctr" rtl="1">
              <a:spcAft>
                <a:spcPts val="600"/>
              </a:spcAft>
              <a:buClr>
                <a:schemeClr val="accent2">
                  <a:lumMod val="50000"/>
                </a:schemeClr>
              </a:buClr>
              <a:buSzPct val="150000"/>
              <a:buFont typeface="Arial" panose="020B0604020202020204" pitchFamily="34" charset="0"/>
              <a:buChar char="•"/>
            </a:pPr>
            <a:r>
              <a:rPr lang="ar-KW" sz="2200" dirty="0" smtClean="0">
                <a:solidFill>
                  <a:schemeClr val="tx1">
                    <a:lumMod val="95000"/>
                    <a:lumOff val="5000"/>
                  </a:schemeClr>
                </a:solidFill>
                <a:cs typeface="mohammad bold art 1" pitchFamily="2" charset="-78"/>
              </a:rPr>
              <a:t>المنشآت الاقتصادية</a:t>
            </a:r>
          </a:p>
          <a:p>
            <a:pPr marL="91440" indent="-182880" algn="ctr" rtl="1">
              <a:buClr>
                <a:schemeClr val="accent2">
                  <a:lumMod val="50000"/>
                </a:schemeClr>
              </a:buClr>
              <a:buSzPct val="150000"/>
              <a:buFont typeface="Arial" panose="020B0604020202020204" pitchFamily="34" charset="0"/>
              <a:buChar char="•"/>
            </a:pPr>
            <a:r>
              <a:rPr lang="ar-KW" sz="2200" dirty="0" smtClean="0">
                <a:solidFill>
                  <a:schemeClr val="tx1">
                    <a:lumMod val="95000"/>
                    <a:lumOff val="5000"/>
                  </a:schemeClr>
                </a:solidFill>
                <a:cs typeface="mohammad bold art 1" pitchFamily="2" charset="-78"/>
              </a:rPr>
              <a:t>المشروعات الصغيرة</a:t>
            </a:r>
            <a:endParaRPr lang="en-US" sz="2200" dirty="0">
              <a:solidFill>
                <a:schemeClr val="tx1">
                  <a:lumMod val="95000"/>
                  <a:lumOff val="5000"/>
                </a:schemeClr>
              </a:solidFill>
              <a:cs typeface="mohammad bold art 1" pitchFamily="2" charset="-78"/>
            </a:endParaRPr>
          </a:p>
        </p:txBody>
      </p:sp>
      <p:sp>
        <p:nvSpPr>
          <p:cNvPr id="43" name="Rectangle 42"/>
          <p:cNvSpPr/>
          <p:nvPr/>
        </p:nvSpPr>
        <p:spPr>
          <a:xfrm>
            <a:off x="456378" y="2163736"/>
            <a:ext cx="2190984" cy="828796"/>
          </a:xfrm>
          <a:prstGeom prst="rect">
            <a:avLst/>
          </a:prstGeom>
          <a:solidFill>
            <a:schemeClr val="accent6">
              <a:lumMod val="20000"/>
              <a:lumOff val="80000"/>
            </a:schemeClr>
          </a:solidFill>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ar-KW" sz="2200" dirty="0" smtClean="0">
                <a:solidFill>
                  <a:schemeClr val="tx1">
                    <a:lumMod val="95000"/>
                    <a:lumOff val="5000"/>
                  </a:schemeClr>
                </a:solidFill>
                <a:cs typeface="mohammad bold art 1" pitchFamily="2" charset="-78"/>
              </a:rPr>
              <a:t>رؤوس أموال </a:t>
            </a:r>
          </a:p>
          <a:p>
            <a:pPr algn="ctr"/>
            <a:r>
              <a:rPr lang="ar-KW" sz="2200" dirty="0" smtClean="0">
                <a:solidFill>
                  <a:schemeClr val="tx1">
                    <a:lumMod val="95000"/>
                    <a:lumOff val="5000"/>
                  </a:schemeClr>
                </a:solidFill>
                <a:cs typeface="mohammad bold art 1" pitchFamily="2" charset="-78"/>
              </a:rPr>
              <a:t>وتسهيلات ائتمانية</a:t>
            </a:r>
            <a:endParaRPr lang="en-US" sz="2200" dirty="0">
              <a:solidFill>
                <a:schemeClr val="tx1">
                  <a:lumMod val="95000"/>
                  <a:lumOff val="5000"/>
                </a:schemeClr>
              </a:solidFill>
              <a:cs typeface="mohammad bold art 1" pitchFamily="2" charset="-78"/>
            </a:endParaRPr>
          </a:p>
        </p:txBody>
      </p:sp>
      <p:sp>
        <p:nvSpPr>
          <p:cNvPr id="44" name="Rectangle 43"/>
          <p:cNvSpPr/>
          <p:nvPr/>
        </p:nvSpPr>
        <p:spPr>
          <a:xfrm>
            <a:off x="446989" y="3062391"/>
            <a:ext cx="2198840" cy="795528"/>
          </a:xfrm>
          <a:prstGeom prst="rect">
            <a:avLst/>
          </a:prstGeom>
          <a:solidFill>
            <a:schemeClr val="accent6">
              <a:lumMod val="20000"/>
              <a:lumOff val="80000"/>
            </a:schemeClr>
          </a:solidFill>
          <a:ln w="38100">
            <a:solidFill>
              <a:schemeClr val="accent6">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ar-KW" sz="2200" dirty="0" smtClean="0">
                <a:solidFill>
                  <a:schemeClr val="tx1">
                    <a:lumMod val="95000"/>
                    <a:lumOff val="5000"/>
                  </a:schemeClr>
                </a:solidFill>
                <a:cs typeface="mohammad bold art 1" pitchFamily="2" charset="-78"/>
              </a:rPr>
              <a:t>تحقيق أرباح </a:t>
            </a:r>
            <a:endParaRPr lang="en-US" sz="2200" dirty="0">
              <a:solidFill>
                <a:schemeClr val="tx1">
                  <a:lumMod val="95000"/>
                  <a:lumOff val="5000"/>
                </a:schemeClr>
              </a:solidFill>
              <a:cs typeface="mohammad bold art 1" pitchFamily="2" charset="-78"/>
            </a:endParaRPr>
          </a:p>
        </p:txBody>
      </p:sp>
      <p:sp>
        <p:nvSpPr>
          <p:cNvPr id="45" name="Rectangle 44"/>
          <p:cNvSpPr/>
          <p:nvPr/>
        </p:nvSpPr>
        <p:spPr>
          <a:xfrm>
            <a:off x="5659138" y="4953000"/>
            <a:ext cx="3133627" cy="795528"/>
          </a:xfrm>
          <a:prstGeom prst="rect">
            <a:avLst/>
          </a:prstGeom>
          <a:solidFill>
            <a:schemeClr val="accent2">
              <a:lumMod val="20000"/>
              <a:lumOff val="80000"/>
            </a:schemeClr>
          </a:solidFill>
          <a:ln w="38100">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KW" sz="2200" dirty="0" smtClean="0">
                <a:solidFill>
                  <a:schemeClr val="tx1">
                    <a:lumMod val="95000"/>
                    <a:lumOff val="5000"/>
                  </a:schemeClr>
                </a:solidFill>
                <a:cs typeface="mohammad bold art 1" pitchFamily="2" charset="-78"/>
              </a:rPr>
              <a:t>تشجيع الاستثمار الأجنبي المباشر</a:t>
            </a:r>
            <a:endParaRPr lang="en-US" sz="2200" dirty="0">
              <a:solidFill>
                <a:schemeClr val="tx1">
                  <a:lumMod val="95000"/>
                  <a:lumOff val="5000"/>
                </a:schemeClr>
              </a:solidFill>
              <a:cs typeface="mohammad bold art 1" pitchFamily="2" charset="-78"/>
            </a:endParaRPr>
          </a:p>
        </p:txBody>
      </p:sp>
      <p:sp>
        <p:nvSpPr>
          <p:cNvPr id="47" name="Rectangle 46"/>
          <p:cNvSpPr/>
          <p:nvPr/>
        </p:nvSpPr>
        <p:spPr>
          <a:xfrm>
            <a:off x="275214" y="4038600"/>
            <a:ext cx="3133627" cy="795528"/>
          </a:xfrm>
          <a:prstGeom prst="rect">
            <a:avLst/>
          </a:prstGeom>
          <a:solidFill>
            <a:schemeClr val="accent2">
              <a:lumMod val="20000"/>
              <a:lumOff val="80000"/>
            </a:schemeClr>
          </a:solidFill>
          <a:ln w="38100">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KW" sz="2200" dirty="0" smtClean="0">
                <a:solidFill>
                  <a:schemeClr val="tx1">
                    <a:lumMod val="95000"/>
                    <a:lumOff val="5000"/>
                  </a:schemeClr>
                </a:solidFill>
                <a:cs typeface="mohammad bold art 1" pitchFamily="2" charset="-78"/>
              </a:rPr>
              <a:t>تحسن في بيئة الأعمال</a:t>
            </a:r>
          </a:p>
        </p:txBody>
      </p:sp>
      <p:sp>
        <p:nvSpPr>
          <p:cNvPr id="48" name="Rectangle 47"/>
          <p:cNvSpPr/>
          <p:nvPr/>
        </p:nvSpPr>
        <p:spPr>
          <a:xfrm>
            <a:off x="275214" y="4953000"/>
            <a:ext cx="3133627" cy="795528"/>
          </a:xfrm>
          <a:prstGeom prst="rect">
            <a:avLst/>
          </a:prstGeom>
          <a:solidFill>
            <a:schemeClr val="accent2">
              <a:lumMod val="20000"/>
              <a:lumOff val="80000"/>
            </a:schemeClr>
          </a:solidFill>
          <a:ln w="38100">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KW" sz="2200" dirty="0" smtClean="0">
                <a:solidFill>
                  <a:schemeClr val="tx1">
                    <a:lumMod val="95000"/>
                    <a:lumOff val="5000"/>
                  </a:schemeClr>
                </a:solidFill>
                <a:cs typeface="mohammad bold art 1" pitchFamily="2" charset="-78"/>
              </a:rPr>
              <a:t>تنمية رأس المال البشري</a:t>
            </a:r>
          </a:p>
          <a:p>
            <a:pPr algn="ctr" rtl="1"/>
            <a:r>
              <a:rPr lang="ar-KW" sz="2200" dirty="0" smtClean="0">
                <a:solidFill>
                  <a:schemeClr val="tx1">
                    <a:lumMod val="95000"/>
                    <a:lumOff val="5000"/>
                  </a:schemeClr>
                </a:solidFill>
                <a:cs typeface="mohammad bold art 1" pitchFamily="2" charset="-78"/>
              </a:rPr>
              <a:t>(خلق فرص عمل)</a:t>
            </a:r>
            <a:endParaRPr lang="en-US" sz="2200" dirty="0">
              <a:solidFill>
                <a:schemeClr val="tx1">
                  <a:lumMod val="95000"/>
                  <a:lumOff val="5000"/>
                </a:schemeClr>
              </a:solidFill>
              <a:cs typeface="mohammad bold art 1" pitchFamily="2" charset="-78"/>
            </a:endParaRPr>
          </a:p>
        </p:txBody>
      </p:sp>
      <p:sp>
        <p:nvSpPr>
          <p:cNvPr id="50" name="Title 1"/>
          <p:cNvSpPr txBox="1">
            <a:spLocks/>
          </p:cNvSpPr>
          <p:nvPr/>
        </p:nvSpPr>
        <p:spPr>
          <a:xfrm>
            <a:off x="210265" y="59150"/>
            <a:ext cx="8717471" cy="618744"/>
          </a:xfrm>
          <a:prstGeom prst="rect">
            <a:avLst/>
          </a:prstGeom>
          <a:solidFill>
            <a:schemeClr val="tx2">
              <a:lumMod val="50000"/>
            </a:schemeClr>
          </a:solidFill>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KW" sz="2400" dirty="0" smtClean="0">
                <a:solidFill>
                  <a:schemeClr val="bg1">
                    <a:lumMod val="95000"/>
                  </a:schemeClr>
                </a:solidFill>
                <a:effectLst>
                  <a:outerShdw blurRad="38100" dist="38100" dir="2700000" algn="tl">
                    <a:srgbClr val="000000">
                      <a:alpha val="43137"/>
                    </a:srgbClr>
                  </a:outerShdw>
                </a:effectLst>
                <a:cs typeface="mohammad bold art 1" pitchFamily="2" charset="-78"/>
              </a:rPr>
              <a:t> العلاقة بين أسواق رأس المال والتنمية المستدامة</a:t>
            </a:r>
            <a:endParaRPr lang="en-US" sz="2400" dirty="0">
              <a:solidFill>
                <a:schemeClr val="bg1">
                  <a:lumMod val="95000"/>
                </a:schemeClr>
              </a:solidFill>
              <a:effectLst>
                <a:outerShdw blurRad="38100" dist="38100" dir="2700000" algn="tl">
                  <a:srgbClr val="000000">
                    <a:alpha val="43137"/>
                  </a:srgbClr>
                </a:outerShdw>
              </a:effectLst>
              <a:cs typeface="mohammad bold art 1" pitchFamily="2" charset="-78"/>
            </a:endParaRPr>
          </a:p>
        </p:txBody>
      </p:sp>
      <p:sp>
        <p:nvSpPr>
          <p:cNvPr id="21" name="Down Arrow 20"/>
          <p:cNvSpPr/>
          <p:nvPr/>
        </p:nvSpPr>
        <p:spPr>
          <a:xfrm rot="5400000">
            <a:off x="5866184" y="2132384"/>
            <a:ext cx="304800" cy="916832"/>
          </a:xfrm>
          <a:prstGeom prst="downArrow">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rot="16200000">
            <a:off x="5910956" y="3053848"/>
            <a:ext cx="304800" cy="827289"/>
          </a:xfrm>
          <a:prstGeom prst="downArrow">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3471388" y="5342910"/>
            <a:ext cx="377104" cy="325739"/>
          </a:xfrm>
          <a:prstGeom prst="rightArrow">
            <a:avLst/>
          </a:prstGeom>
          <a:solidFill>
            <a:srgbClr val="CC33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p:cNvSpPr/>
          <p:nvPr/>
        </p:nvSpPr>
        <p:spPr>
          <a:xfrm rot="5400000">
            <a:off x="2973016" y="2208584"/>
            <a:ext cx="304800" cy="764432"/>
          </a:xfrm>
          <a:prstGeom prst="downArrow">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rot="16200000">
            <a:off x="3046784" y="3046784"/>
            <a:ext cx="304800" cy="764432"/>
          </a:xfrm>
          <a:prstGeom prst="downArrow">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10800000">
            <a:off x="5204350" y="4207502"/>
            <a:ext cx="377104" cy="325739"/>
          </a:xfrm>
          <a:prstGeom prst="rightArrow">
            <a:avLst/>
          </a:prstGeom>
          <a:solidFill>
            <a:srgbClr val="CC33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rot="10800000">
            <a:off x="5215345" y="5373276"/>
            <a:ext cx="377104" cy="325739"/>
          </a:xfrm>
          <a:prstGeom prst="rightArrow">
            <a:avLst/>
          </a:prstGeom>
          <a:solidFill>
            <a:srgbClr val="CC33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8927737" y="1956467"/>
            <a:ext cx="0" cy="1472533"/>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697175" y="3429000"/>
            <a:ext cx="237744"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1" idx="3"/>
          </p:cNvCxnSpPr>
          <p:nvPr/>
        </p:nvCxnSpPr>
        <p:spPr>
          <a:xfrm flipV="1">
            <a:off x="8697175" y="2590800"/>
            <a:ext cx="230562" cy="181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ight Arrow 67"/>
          <p:cNvSpPr/>
          <p:nvPr/>
        </p:nvSpPr>
        <p:spPr>
          <a:xfrm rot="5400000">
            <a:off x="4404128" y="5796462"/>
            <a:ext cx="260846" cy="325739"/>
          </a:xfrm>
          <a:prstGeom prst="rightArrow">
            <a:avLst/>
          </a:prstGeom>
          <a:solidFill>
            <a:schemeClr val="accent3">
              <a:lumMod val="50000"/>
            </a:schemeClr>
          </a:solidFill>
          <a:ln>
            <a:solidFill>
              <a:srgbClr val="224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rot="5400000">
            <a:off x="4405696" y="3818406"/>
            <a:ext cx="260846" cy="325739"/>
          </a:xfrm>
          <a:prstGeom prst="rightArrow">
            <a:avLst/>
          </a:prstGeom>
          <a:solidFill>
            <a:schemeClr val="accent3">
              <a:lumMod val="50000"/>
            </a:schemeClr>
          </a:solidFill>
          <a:ln>
            <a:solidFill>
              <a:srgbClr val="224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634701" y="2542881"/>
            <a:ext cx="118872" cy="118872"/>
          </a:xfrm>
          <a:prstGeom prst="ellipse">
            <a:avLst/>
          </a:prstGeom>
          <a:solidFill>
            <a:srgbClr val="FFFF00"/>
          </a:solidFill>
          <a:ln>
            <a:solidFill>
              <a:srgbClr val="224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633255" y="3382651"/>
            <a:ext cx="130759" cy="118872"/>
          </a:xfrm>
          <a:prstGeom prst="ellipse">
            <a:avLst/>
          </a:prstGeom>
          <a:solidFill>
            <a:srgbClr val="FFFF00"/>
          </a:solidFill>
          <a:ln>
            <a:solidFill>
              <a:srgbClr val="224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865439" y="1902643"/>
            <a:ext cx="118872" cy="118872"/>
          </a:xfrm>
          <a:prstGeom prst="ellipse">
            <a:avLst/>
          </a:prstGeom>
          <a:solidFill>
            <a:srgbClr val="FFFF00"/>
          </a:solidFill>
          <a:ln>
            <a:solidFill>
              <a:srgbClr val="224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10266" y="1956466"/>
            <a:ext cx="0" cy="148132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99535" y="3429000"/>
            <a:ext cx="237744"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01103" y="2581373"/>
            <a:ext cx="237744"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52400" y="1905000"/>
            <a:ext cx="118872" cy="118872"/>
          </a:xfrm>
          <a:prstGeom prst="ellipse">
            <a:avLst/>
          </a:prstGeom>
          <a:solidFill>
            <a:srgbClr val="FFFF00"/>
          </a:solidFill>
          <a:ln>
            <a:solidFill>
              <a:srgbClr val="224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89643" y="2519847"/>
            <a:ext cx="118872" cy="118872"/>
          </a:xfrm>
          <a:prstGeom prst="ellipse">
            <a:avLst/>
          </a:prstGeom>
          <a:solidFill>
            <a:srgbClr val="FFFF00"/>
          </a:solidFill>
          <a:ln>
            <a:solidFill>
              <a:srgbClr val="224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80216" y="3366690"/>
            <a:ext cx="118872" cy="118872"/>
          </a:xfrm>
          <a:prstGeom prst="ellipse">
            <a:avLst/>
          </a:prstGeom>
          <a:solidFill>
            <a:srgbClr val="FFFF00"/>
          </a:solidFill>
          <a:ln>
            <a:solidFill>
              <a:srgbClr val="224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Arrow 78"/>
          <p:cNvSpPr/>
          <p:nvPr/>
        </p:nvSpPr>
        <p:spPr>
          <a:xfrm rot="10800000">
            <a:off x="3540555" y="6313051"/>
            <a:ext cx="260846" cy="325739"/>
          </a:xfrm>
          <a:prstGeom prst="rightArrow">
            <a:avLst/>
          </a:prstGeom>
          <a:solidFill>
            <a:schemeClr val="accent3">
              <a:lumMod val="50000"/>
            </a:schemeClr>
          </a:solidFill>
          <a:ln>
            <a:solidFill>
              <a:srgbClr val="224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89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6064" y="2463031"/>
            <a:ext cx="77724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KW" sz="4000" b="1" dirty="0" smtClean="0">
                <a:solidFill>
                  <a:schemeClr val="tx2">
                    <a:lumMod val="50000"/>
                  </a:schemeClr>
                </a:solidFill>
                <a:cs typeface="+mn-cs"/>
              </a:rPr>
              <a:t>شــكــراً</a:t>
            </a:r>
            <a:r>
              <a:rPr lang="en-US" sz="4000" b="1" dirty="0" smtClean="0">
                <a:solidFill>
                  <a:schemeClr val="tx2">
                    <a:lumMod val="50000"/>
                  </a:schemeClr>
                </a:solidFill>
                <a:cs typeface="+mn-cs"/>
              </a:rPr>
              <a:t> </a:t>
            </a:r>
            <a:r>
              <a:rPr lang="ar-KW" sz="4000" b="1" dirty="0" smtClean="0">
                <a:solidFill>
                  <a:schemeClr val="tx2">
                    <a:lumMod val="50000"/>
                  </a:schemeClr>
                </a:solidFill>
                <a:cs typeface="+mn-cs"/>
              </a:rPr>
              <a:t> جزيلا ً</a:t>
            </a:r>
            <a:endParaRPr lang="en-GB" sz="4000" dirty="0">
              <a:solidFill>
                <a:schemeClr val="tx2">
                  <a:lumMod val="50000"/>
                </a:schemeClr>
              </a:solidFill>
            </a:endParaRPr>
          </a:p>
        </p:txBody>
      </p:sp>
      <p:pic>
        <p:nvPicPr>
          <p:cNvPr id="3" name="Picture 2" descr="Picture 3.png"/>
          <p:cNvPicPr>
            <a:picLocks noChangeAspect="1"/>
          </p:cNvPicPr>
          <p:nvPr/>
        </p:nvPicPr>
        <p:blipFill rotWithShape="1">
          <a:blip r:embed="rId2" cstate="print"/>
          <a:srcRect r="75690"/>
          <a:stretch/>
        </p:blipFill>
        <p:spPr>
          <a:xfrm>
            <a:off x="1" y="0"/>
            <a:ext cx="2222937" cy="6858000"/>
          </a:xfrm>
          <a:prstGeom prst="rect">
            <a:avLst/>
          </a:prstGeom>
          <a:ln w="28575">
            <a:noFill/>
          </a:ln>
        </p:spPr>
      </p:pic>
    </p:spTree>
    <p:extLst>
      <p:ext uri="{BB962C8B-B14F-4D97-AF65-F5344CB8AC3E}">
        <p14:creationId xmlns:p14="http://schemas.microsoft.com/office/powerpoint/2010/main" val="450927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2400" y="76200"/>
            <a:ext cx="2286000" cy="659208"/>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831260"/>
            <a:ext cx="5940339" cy="5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454185" y="6569075"/>
            <a:ext cx="304800" cy="365125"/>
          </a:xfrm>
        </p:spPr>
        <p:txBody>
          <a:bodyPr/>
          <a:lstStyle/>
          <a:p>
            <a:fld id="{F9836BBA-1BD7-4313-BE0D-A1F9E859EC5C}" type="slidenum">
              <a:rPr lang="en-US" b="1" smtClean="0">
                <a:latin typeface="Times New Roman" pitchFamily="18" charset="0"/>
                <a:cs typeface="Times New Roman" pitchFamily="18" charset="0"/>
              </a:rPr>
              <a:t>3</a:t>
            </a:fld>
            <a:endParaRPr lang="en-US" b="1" dirty="0">
              <a:latin typeface="Times New Roman" pitchFamily="18" charset="0"/>
              <a:cs typeface="Times New Roman" pitchFamily="18" charset="0"/>
            </a:endParaRPr>
          </a:p>
        </p:txBody>
      </p:sp>
      <p:sp>
        <p:nvSpPr>
          <p:cNvPr id="11" name="Content Placeholder 2"/>
          <p:cNvSpPr txBox="1">
            <a:spLocks/>
          </p:cNvSpPr>
          <p:nvPr/>
        </p:nvSpPr>
        <p:spPr>
          <a:xfrm>
            <a:off x="167640" y="2436684"/>
            <a:ext cx="8454185" cy="445554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fontAlgn="base">
              <a:lnSpc>
                <a:spcPct val="120000"/>
              </a:lnSpc>
              <a:spcBef>
                <a:spcPct val="0"/>
              </a:spcBef>
              <a:buNone/>
            </a:pPr>
            <a:r>
              <a:rPr lang="ar-KW" sz="2500" u="sng" dirty="0" smtClean="0">
                <a:solidFill>
                  <a:schemeClr val="accent2">
                    <a:lumMod val="50000"/>
                  </a:schemeClr>
                </a:solidFill>
                <a:latin typeface="Calibri" pitchFamily="34" charset="0"/>
                <a:cs typeface="mohammad bold art 1" pitchFamily="2" charset="-78"/>
              </a:rPr>
              <a:t>محاور الورشة</a:t>
            </a:r>
          </a:p>
          <a:p>
            <a:pPr marL="0" indent="0" algn="just" rtl="1" fontAlgn="base">
              <a:lnSpc>
                <a:spcPct val="120000"/>
              </a:lnSpc>
              <a:spcBef>
                <a:spcPts val="600"/>
              </a:spcBef>
              <a:spcAft>
                <a:spcPts val="600"/>
              </a:spcAft>
              <a:buNone/>
            </a:pPr>
            <a:r>
              <a:rPr lang="ar-KW" sz="2500" dirty="0" smtClean="0">
                <a:solidFill>
                  <a:schemeClr val="tx2">
                    <a:lumMod val="50000"/>
                  </a:schemeClr>
                </a:solidFill>
                <a:latin typeface="Calibri" pitchFamily="34" charset="0"/>
                <a:cs typeface="mohammad bold art 1" pitchFamily="2" charset="-78"/>
              </a:rPr>
              <a:t>أولاً:   	أهمية وجود مؤشرات الإنذار المبكر.</a:t>
            </a:r>
          </a:p>
          <a:p>
            <a:pPr marL="0" indent="0" algn="just" rtl="1" fontAlgn="base">
              <a:lnSpc>
                <a:spcPct val="120000"/>
              </a:lnSpc>
              <a:spcBef>
                <a:spcPts val="600"/>
              </a:spcBef>
              <a:spcAft>
                <a:spcPts val="600"/>
              </a:spcAft>
              <a:buNone/>
            </a:pPr>
            <a:r>
              <a:rPr lang="ar-KW" sz="2500" dirty="0" smtClean="0">
                <a:solidFill>
                  <a:schemeClr val="tx2">
                    <a:lumMod val="50000"/>
                  </a:schemeClr>
                </a:solidFill>
                <a:cs typeface="mohammad bold art 1" pitchFamily="2" charset="-78"/>
              </a:rPr>
              <a:t>ثانياً:	</a:t>
            </a:r>
            <a:r>
              <a:rPr lang="ar-SA" sz="2500" dirty="0" smtClean="0">
                <a:solidFill>
                  <a:schemeClr val="tx2">
                    <a:lumMod val="50000"/>
                  </a:schemeClr>
                </a:solidFill>
                <a:cs typeface="mohammad bold art 1" pitchFamily="2" charset="-78"/>
              </a:rPr>
              <a:t>المؤشرات المرتبطة بالاقتصاد الكلي.</a:t>
            </a:r>
            <a:endParaRPr lang="ar-KW" sz="2500" dirty="0" smtClean="0">
              <a:solidFill>
                <a:schemeClr val="tx2">
                  <a:lumMod val="50000"/>
                </a:schemeClr>
              </a:solidFill>
              <a:cs typeface="mohammad bold art 1" pitchFamily="2" charset="-78"/>
            </a:endParaRPr>
          </a:p>
          <a:p>
            <a:pPr marL="0" indent="0" algn="just" rtl="1" fontAlgn="base">
              <a:lnSpc>
                <a:spcPct val="120000"/>
              </a:lnSpc>
              <a:spcBef>
                <a:spcPts val="600"/>
              </a:spcBef>
              <a:buNone/>
            </a:pPr>
            <a:r>
              <a:rPr lang="ar-KW" sz="2500" dirty="0" smtClean="0">
                <a:solidFill>
                  <a:schemeClr val="tx2">
                    <a:lumMod val="50000"/>
                  </a:schemeClr>
                </a:solidFill>
                <a:cs typeface="mohammad bold art 1" pitchFamily="2" charset="-78"/>
              </a:rPr>
              <a:t>ثالثاً:	</a:t>
            </a:r>
            <a:r>
              <a:rPr lang="ar-SA" sz="2500" dirty="0" smtClean="0">
                <a:solidFill>
                  <a:schemeClr val="tx2">
                    <a:lumMod val="50000"/>
                  </a:schemeClr>
                </a:solidFill>
                <a:cs typeface="mohammad bold art 1" pitchFamily="2" charset="-78"/>
              </a:rPr>
              <a:t>المؤشرات المرتبطة ب</a:t>
            </a:r>
            <a:r>
              <a:rPr lang="ar-KW" sz="2500" dirty="0" smtClean="0">
                <a:solidFill>
                  <a:schemeClr val="tx2">
                    <a:lumMod val="50000"/>
                  </a:schemeClr>
                </a:solidFill>
                <a:cs typeface="mohammad bold art 1" pitchFamily="2" charset="-78"/>
              </a:rPr>
              <a:t>المراكز المالية المجمعة ل</a:t>
            </a:r>
            <a:r>
              <a:rPr lang="ar-SA" sz="2500" dirty="0" smtClean="0">
                <a:solidFill>
                  <a:schemeClr val="tx2">
                    <a:lumMod val="50000"/>
                  </a:schemeClr>
                </a:solidFill>
                <a:cs typeface="mohammad bold art 1" pitchFamily="2" charset="-78"/>
              </a:rPr>
              <a:t>لشركات</a:t>
            </a:r>
            <a:endParaRPr lang="ar-KW" sz="2500" dirty="0" smtClean="0">
              <a:solidFill>
                <a:schemeClr val="tx2">
                  <a:lumMod val="50000"/>
                </a:schemeClr>
              </a:solidFill>
              <a:cs typeface="mohammad bold art 1" pitchFamily="2" charset="-78"/>
            </a:endParaRPr>
          </a:p>
          <a:p>
            <a:pPr marL="0" indent="0" algn="just" rtl="1" fontAlgn="base">
              <a:lnSpc>
                <a:spcPct val="120000"/>
              </a:lnSpc>
              <a:spcBef>
                <a:spcPts val="600"/>
              </a:spcBef>
              <a:spcAft>
                <a:spcPts val="600"/>
              </a:spcAft>
              <a:buNone/>
            </a:pPr>
            <a:r>
              <a:rPr lang="ar-KW" sz="2500" dirty="0">
                <a:solidFill>
                  <a:schemeClr val="tx2">
                    <a:lumMod val="50000"/>
                  </a:schemeClr>
                </a:solidFill>
                <a:cs typeface="mohammad bold art 1" pitchFamily="2" charset="-78"/>
              </a:rPr>
              <a:t>	</a:t>
            </a:r>
            <a:r>
              <a:rPr lang="ar-SA" sz="2500" dirty="0" smtClean="0">
                <a:solidFill>
                  <a:schemeClr val="tx2">
                    <a:lumMod val="50000"/>
                  </a:schemeClr>
                </a:solidFill>
                <a:cs typeface="mohammad bold art 1" pitchFamily="2" charset="-78"/>
              </a:rPr>
              <a:t>المدرجة في</a:t>
            </a:r>
            <a:r>
              <a:rPr lang="ar-KW" sz="2500" dirty="0" smtClean="0">
                <a:solidFill>
                  <a:schemeClr val="tx2">
                    <a:lumMod val="50000"/>
                  </a:schemeClr>
                </a:solidFill>
                <a:cs typeface="mohammad bold art 1" pitchFamily="2" charset="-78"/>
              </a:rPr>
              <a:t> بورصة </a:t>
            </a:r>
            <a:r>
              <a:rPr lang="ar-SA" sz="2500" dirty="0" smtClean="0">
                <a:solidFill>
                  <a:schemeClr val="tx2">
                    <a:lumMod val="50000"/>
                  </a:schemeClr>
                </a:solidFill>
                <a:cs typeface="mohammad bold art 1" pitchFamily="2" charset="-78"/>
              </a:rPr>
              <a:t>الكويت للأوراق المالية.</a:t>
            </a:r>
            <a:endParaRPr lang="ar-KW" sz="2500" dirty="0" smtClean="0">
              <a:solidFill>
                <a:schemeClr val="tx2">
                  <a:lumMod val="50000"/>
                </a:schemeClr>
              </a:solidFill>
              <a:cs typeface="mohammad bold art 1" pitchFamily="2" charset="-78"/>
            </a:endParaRPr>
          </a:p>
          <a:p>
            <a:pPr marL="0" indent="0" algn="just" rtl="1" fontAlgn="base">
              <a:lnSpc>
                <a:spcPct val="120000"/>
              </a:lnSpc>
              <a:spcBef>
                <a:spcPts val="600"/>
              </a:spcBef>
              <a:spcAft>
                <a:spcPts val="600"/>
              </a:spcAft>
              <a:buNone/>
            </a:pPr>
            <a:r>
              <a:rPr lang="ar-KW" sz="2500" dirty="0" smtClean="0">
                <a:solidFill>
                  <a:schemeClr val="tx2">
                    <a:lumMod val="50000"/>
                  </a:schemeClr>
                </a:solidFill>
                <a:cs typeface="mohammad bold art 1" pitchFamily="2" charset="-78"/>
              </a:rPr>
              <a:t>رابعاً:	</a:t>
            </a:r>
            <a:r>
              <a:rPr lang="ar-SA" sz="2500" dirty="0" smtClean="0">
                <a:solidFill>
                  <a:schemeClr val="tx2">
                    <a:lumMod val="50000"/>
                  </a:schemeClr>
                </a:solidFill>
                <a:cs typeface="mohammad bold art 1" pitchFamily="2" charset="-78"/>
              </a:rPr>
              <a:t>المؤشرات المرتبطة بنشاط بورصة الكويت للأوراق المالية</a:t>
            </a:r>
            <a:r>
              <a:rPr lang="ar-KW" sz="2500" dirty="0" smtClean="0">
                <a:solidFill>
                  <a:schemeClr val="tx2">
                    <a:lumMod val="50000"/>
                  </a:schemeClr>
                </a:solidFill>
                <a:cs typeface="mohammad bold art 1" pitchFamily="2" charset="-78"/>
              </a:rPr>
              <a:t>.</a:t>
            </a:r>
          </a:p>
          <a:p>
            <a:pPr marL="0" indent="0" algn="just" rtl="1" fontAlgn="base">
              <a:lnSpc>
                <a:spcPct val="120000"/>
              </a:lnSpc>
              <a:spcBef>
                <a:spcPts val="600"/>
              </a:spcBef>
              <a:spcAft>
                <a:spcPts val="600"/>
              </a:spcAft>
              <a:buNone/>
            </a:pPr>
            <a:r>
              <a:rPr lang="ar-KW" sz="2500" dirty="0" smtClean="0">
                <a:solidFill>
                  <a:schemeClr val="tx2">
                    <a:lumMod val="50000"/>
                  </a:schemeClr>
                </a:solidFill>
                <a:latin typeface="Calibri" pitchFamily="34" charset="0"/>
                <a:cs typeface="mohammad bold art 1" pitchFamily="2" charset="-78"/>
              </a:rPr>
              <a:t>خامساً:	المؤشر القياسي العام.</a:t>
            </a:r>
          </a:p>
        </p:txBody>
      </p:sp>
      <p:sp>
        <p:nvSpPr>
          <p:cNvPr id="12" name="Title 1"/>
          <p:cNvSpPr txBox="1">
            <a:spLocks/>
          </p:cNvSpPr>
          <p:nvPr/>
        </p:nvSpPr>
        <p:spPr>
          <a:xfrm>
            <a:off x="2801889" y="57685"/>
            <a:ext cx="6037311" cy="757200"/>
          </a:xfrm>
          <a:prstGeom prst="rect">
            <a:avLst/>
          </a:prstGeom>
        </p:spPr>
        <p:txBody>
          <a:bodyPr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KW" sz="2600" dirty="0" smtClean="0">
                <a:solidFill>
                  <a:schemeClr val="accent2">
                    <a:lumMod val="50000"/>
                  </a:schemeClr>
                </a:solidFill>
                <a:cs typeface="mohammad bold art 1" pitchFamily="2" charset="-78"/>
              </a:rPr>
              <a:t>الهدف من ورشة العمل التوعوية ومحاورها</a:t>
            </a:r>
            <a:endParaRPr lang="en-US" sz="2600" dirty="0">
              <a:solidFill>
                <a:schemeClr val="accent2">
                  <a:lumMod val="50000"/>
                </a:schemeClr>
              </a:solidFill>
              <a:cs typeface="mohammad bold art 1" pitchFamily="2" charset="-78"/>
            </a:endParaRPr>
          </a:p>
        </p:txBody>
      </p:sp>
      <p:sp>
        <p:nvSpPr>
          <p:cNvPr id="3" name="Rectangle 2"/>
          <p:cNvSpPr/>
          <p:nvPr/>
        </p:nvSpPr>
        <p:spPr>
          <a:xfrm>
            <a:off x="246185" y="914400"/>
            <a:ext cx="8821615" cy="1458091"/>
          </a:xfrm>
          <a:prstGeom prst="rect">
            <a:avLst/>
          </a:prstGeom>
        </p:spPr>
        <p:txBody>
          <a:bodyPr wrap="square">
            <a:spAutoFit/>
          </a:bodyPr>
          <a:lstStyle/>
          <a:p>
            <a:pPr marL="365760" indent="-365760" algn="just" rtl="1">
              <a:lnSpc>
                <a:spcPct val="120000"/>
              </a:lnSpc>
              <a:buClr>
                <a:schemeClr val="tx2">
                  <a:lumMod val="50000"/>
                </a:schemeClr>
              </a:buClr>
              <a:buFont typeface="Wingdings" panose="05000000000000000000" pitchFamily="2" charset="2"/>
              <a:buChar char="v"/>
            </a:pPr>
            <a:r>
              <a:rPr lang="ar-KW" sz="2500" dirty="0" smtClean="0">
                <a:solidFill>
                  <a:schemeClr val="tx2">
                    <a:lumMod val="50000"/>
                  </a:schemeClr>
                </a:solidFill>
                <a:latin typeface="Times New Roman" panose="02020603050405020304" pitchFamily="18" charset="0"/>
                <a:ea typeface="Times New Roman" panose="02020603050405020304" pitchFamily="18" charset="0"/>
                <a:cs typeface="mohammad bold art 1" pitchFamily="2" charset="-78"/>
              </a:rPr>
              <a:t>تهدف هذه الورشة إلى عرض شامل لأهم المتغيرات الاقتصادية والمالية المؤثرة على نشاط الأوراق المالية في دولة الكويت، </a:t>
            </a:r>
            <a:r>
              <a:rPr lang="ar-SA" sz="2500" dirty="0" smtClean="0">
                <a:solidFill>
                  <a:schemeClr val="tx2">
                    <a:lumMod val="50000"/>
                  </a:schemeClr>
                </a:solidFill>
                <a:cs typeface="mohammad bold art 1" pitchFamily="2" charset="-78"/>
              </a:rPr>
              <a:t>أو ما يعرف بمؤشرات الإنذار المبكر</a:t>
            </a:r>
            <a:r>
              <a:rPr lang="ar-KW" sz="2500" dirty="0" smtClean="0">
                <a:solidFill>
                  <a:schemeClr val="tx2">
                    <a:lumMod val="50000"/>
                  </a:schemeClr>
                </a:solidFill>
                <a:cs typeface="mohammad bold art 1" pitchFamily="2" charset="-78"/>
              </a:rPr>
              <a:t>.</a:t>
            </a:r>
            <a:endParaRPr lang="en-US" sz="2500" dirty="0">
              <a:solidFill>
                <a:schemeClr val="tx2">
                  <a:lumMod val="50000"/>
                </a:schemeClr>
              </a:solidFill>
              <a:cs typeface="mohammad bold art 1" pitchFamily="2" charset="-78"/>
            </a:endParaRPr>
          </a:p>
        </p:txBody>
      </p:sp>
    </p:spTree>
    <p:extLst>
      <p:ext uri="{BB962C8B-B14F-4D97-AF65-F5344CB8AC3E}">
        <p14:creationId xmlns:p14="http://schemas.microsoft.com/office/powerpoint/2010/main" val="1570747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 y="76200"/>
            <a:ext cx="2133600" cy="659208"/>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831260"/>
            <a:ext cx="6492240" cy="5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454185" y="6569075"/>
            <a:ext cx="304800" cy="365125"/>
          </a:xfrm>
        </p:spPr>
        <p:txBody>
          <a:bodyPr/>
          <a:lstStyle/>
          <a:p>
            <a:fld id="{F9836BBA-1BD7-4313-BE0D-A1F9E859EC5C}" type="slidenum">
              <a:rPr lang="en-US" b="1" smtClean="0">
                <a:latin typeface="Times New Roman" pitchFamily="18" charset="0"/>
                <a:cs typeface="Times New Roman" pitchFamily="18" charset="0"/>
              </a:rPr>
              <a:t>4</a:t>
            </a:fld>
            <a:endParaRPr lang="en-US" b="1" dirty="0">
              <a:latin typeface="Times New Roman" pitchFamily="18" charset="0"/>
              <a:cs typeface="Times New Roman" pitchFamily="18" charset="0"/>
            </a:endParaRPr>
          </a:p>
        </p:txBody>
      </p:sp>
      <p:sp>
        <p:nvSpPr>
          <p:cNvPr id="12" name="Title 1"/>
          <p:cNvSpPr txBox="1">
            <a:spLocks/>
          </p:cNvSpPr>
          <p:nvPr/>
        </p:nvSpPr>
        <p:spPr>
          <a:xfrm>
            <a:off x="2514600" y="74060"/>
            <a:ext cx="6553200" cy="7572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KW" sz="2600" dirty="0" smtClean="0">
                <a:solidFill>
                  <a:schemeClr val="accent2">
                    <a:lumMod val="50000"/>
                  </a:schemeClr>
                </a:solidFill>
                <a:cs typeface="mohammad bold art 1" pitchFamily="2" charset="-78"/>
              </a:rPr>
              <a:t>أولاً: أهمية وجود مؤشرات الإنذار المبكر</a:t>
            </a:r>
            <a:endParaRPr lang="en-US" sz="2600" dirty="0">
              <a:solidFill>
                <a:schemeClr val="accent2">
                  <a:lumMod val="50000"/>
                </a:schemeClr>
              </a:solidFill>
              <a:cs typeface="mohammad bold art 1" pitchFamily="2" charset="-78"/>
            </a:endParaRPr>
          </a:p>
        </p:txBody>
      </p:sp>
      <p:sp>
        <p:nvSpPr>
          <p:cNvPr id="9" name="Content Placeholder 2"/>
          <p:cNvSpPr txBox="1">
            <a:spLocks/>
          </p:cNvSpPr>
          <p:nvPr/>
        </p:nvSpPr>
        <p:spPr>
          <a:xfrm>
            <a:off x="228600" y="906257"/>
            <a:ext cx="8778240" cy="58619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fontAlgn="base">
              <a:lnSpc>
                <a:spcPct val="120000"/>
              </a:lnSpc>
              <a:spcBef>
                <a:spcPct val="0"/>
              </a:spcBef>
              <a:spcAft>
                <a:spcPts val="600"/>
              </a:spcAft>
              <a:buClr>
                <a:schemeClr val="tx2">
                  <a:lumMod val="50000"/>
                </a:schemeClr>
              </a:buClr>
              <a:buFont typeface="Wingdings" panose="05000000000000000000" pitchFamily="2" charset="2"/>
              <a:buChar char="v"/>
            </a:pPr>
            <a:r>
              <a:rPr lang="ar-SA" sz="2500" dirty="0" smtClean="0">
                <a:solidFill>
                  <a:schemeClr val="tx2">
                    <a:lumMod val="50000"/>
                  </a:schemeClr>
                </a:solidFill>
                <a:cs typeface="mohammad bold art 1" pitchFamily="2" charset="-78"/>
              </a:rPr>
              <a:t>تعتبر مؤشرات </a:t>
            </a:r>
            <a:r>
              <a:rPr lang="ar-KW" sz="2500" dirty="0" smtClean="0">
                <a:solidFill>
                  <a:schemeClr val="tx2">
                    <a:lumMod val="50000"/>
                  </a:schemeClr>
                </a:solidFill>
                <a:cs typeface="mohammad bold art 1" pitchFamily="2" charset="-78"/>
              </a:rPr>
              <a:t>الإنذار المبكر </a:t>
            </a:r>
            <a:r>
              <a:rPr lang="ar-SA" sz="2500" dirty="0" smtClean="0">
                <a:solidFill>
                  <a:schemeClr val="tx2">
                    <a:lumMod val="50000"/>
                  </a:schemeClr>
                </a:solidFill>
                <a:cs typeface="mohammad bold art 1" pitchFamily="2" charset="-78"/>
              </a:rPr>
              <a:t>ذات </a:t>
            </a:r>
            <a:r>
              <a:rPr lang="ar-SA" sz="2500" dirty="0">
                <a:solidFill>
                  <a:schemeClr val="tx2">
                    <a:lumMod val="50000"/>
                  </a:schemeClr>
                </a:solidFill>
                <a:cs typeface="mohammad bold art 1" pitchFamily="2" charset="-78"/>
              </a:rPr>
              <a:t>أهمية بالغة بالنسبة لمتخذي القرار ورجال الأعمال والمستثمرين، إذ أنها تساعد </a:t>
            </a:r>
            <a:r>
              <a:rPr lang="ar-SA" sz="2500" dirty="0" smtClean="0">
                <a:solidFill>
                  <a:schemeClr val="tx2">
                    <a:lumMod val="50000"/>
                  </a:schemeClr>
                </a:solidFill>
                <a:cs typeface="mohammad bold art 1" pitchFamily="2" charset="-78"/>
              </a:rPr>
              <a:t>على</a:t>
            </a:r>
            <a:r>
              <a:rPr lang="ar-KW" sz="2500" dirty="0" smtClean="0">
                <a:solidFill>
                  <a:schemeClr val="tx2">
                    <a:lumMod val="50000"/>
                  </a:schemeClr>
                </a:solidFill>
                <a:cs typeface="mohammad bold art 1" pitchFamily="2" charset="-78"/>
              </a:rPr>
              <a:t>:</a:t>
            </a:r>
          </a:p>
          <a:p>
            <a:pPr marL="731520" indent="-365760" algn="just" rtl="1" fontAlgn="base">
              <a:lnSpc>
                <a:spcPct val="120000"/>
              </a:lnSpc>
              <a:spcBef>
                <a:spcPct val="0"/>
              </a:spcBef>
              <a:spcAft>
                <a:spcPts val="600"/>
              </a:spcAft>
              <a:buClr>
                <a:srgbClr val="224626"/>
              </a:buClr>
              <a:buFont typeface="Wingdings" panose="05000000000000000000" pitchFamily="2" charset="2"/>
              <a:buChar char="Ø"/>
            </a:pPr>
            <a:r>
              <a:rPr lang="ar-SA" sz="2500" dirty="0" smtClean="0">
                <a:solidFill>
                  <a:schemeClr val="tx2">
                    <a:lumMod val="50000"/>
                  </a:schemeClr>
                </a:solidFill>
                <a:cs typeface="mohammad bold art 1" pitchFamily="2" charset="-78"/>
              </a:rPr>
              <a:t> </a:t>
            </a:r>
            <a:r>
              <a:rPr lang="ar-SA" sz="2500" dirty="0">
                <a:solidFill>
                  <a:schemeClr val="tx2">
                    <a:lumMod val="50000"/>
                  </a:schemeClr>
                </a:solidFill>
                <a:cs typeface="mohammad bold art 1" pitchFamily="2" charset="-78"/>
              </a:rPr>
              <a:t>فهم وتقييم الوضع العام </a:t>
            </a:r>
            <a:r>
              <a:rPr lang="ar-KW" sz="2500" dirty="0">
                <a:solidFill>
                  <a:schemeClr val="tx2">
                    <a:lumMod val="50000"/>
                  </a:schemeClr>
                </a:solidFill>
                <a:cs typeface="mohammad bold art 1" pitchFamily="2" charset="-78"/>
              </a:rPr>
              <a:t>ل</a:t>
            </a:r>
            <a:r>
              <a:rPr lang="ar-SA" sz="2500" dirty="0">
                <a:solidFill>
                  <a:schemeClr val="tx2">
                    <a:lumMod val="50000"/>
                  </a:schemeClr>
                </a:solidFill>
                <a:cs typeface="mohammad bold art 1" pitchFamily="2" charset="-78"/>
              </a:rPr>
              <a:t>نشاط الأوراق المالية والتوجهات المستقبلية له ما بين الانتعاش </a:t>
            </a:r>
            <a:r>
              <a:rPr lang="ar-SA" sz="2500" dirty="0" smtClean="0">
                <a:solidFill>
                  <a:schemeClr val="tx2">
                    <a:lumMod val="50000"/>
                  </a:schemeClr>
                </a:solidFill>
                <a:cs typeface="mohammad bold art 1" pitchFamily="2" charset="-78"/>
              </a:rPr>
              <a:t>والركود</a:t>
            </a:r>
            <a:r>
              <a:rPr lang="ar-KW" sz="2500" u="sng" dirty="0" smtClean="0">
                <a:solidFill>
                  <a:schemeClr val="tx2">
                    <a:lumMod val="50000"/>
                  </a:schemeClr>
                </a:solidFill>
                <a:cs typeface="mohammad bold art 1" pitchFamily="2" charset="-78"/>
              </a:rPr>
              <a:t>.</a:t>
            </a:r>
            <a:r>
              <a:rPr lang="ar-KW" u="sng" dirty="0">
                <a:solidFill>
                  <a:schemeClr val="tx2">
                    <a:lumMod val="50000"/>
                  </a:schemeClr>
                </a:solidFill>
                <a:cs typeface="mohammad bold art 1" pitchFamily="2" charset="-78"/>
              </a:rPr>
              <a:t> </a:t>
            </a:r>
            <a:r>
              <a:rPr lang="ar-KW" sz="2500" u="sng" dirty="0" smtClean="0">
                <a:solidFill>
                  <a:schemeClr val="tx2">
                    <a:lumMod val="50000"/>
                  </a:schemeClr>
                </a:solidFill>
                <a:cs typeface="mohammad bold art 1" pitchFamily="2" charset="-78"/>
              </a:rPr>
              <a:t>والذي يعني </a:t>
            </a:r>
            <a:r>
              <a:rPr lang="ar-KW" sz="2500" u="sng" dirty="0">
                <a:solidFill>
                  <a:schemeClr val="tx2">
                    <a:lumMod val="50000"/>
                  </a:schemeClr>
                </a:solidFill>
                <a:cs typeface="mohammad bold art 1" pitchFamily="2" charset="-78"/>
              </a:rPr>
              <a:t>تحديداً حجم الاستثمارات المالية الموجهة إلى أسواق رأس المال (</a:t>
            </a:r>
            <a:r>
              <a:rPr lang="ar-KW" sz="2500" u="sng" dirty="0" smtClean="0">
                <a:solidFill>
                  <a:schemeClr val="tx2">
                    <a:lumMod val="50000"/>
                  </a:schemeClr>
                </a:solidFill>
                <a:cs typeface="mohammad bold art 1" pitchFamily="2" charset="-78"/>
              </a:rPr>
              <a:t>الداخلة</a:t>
            </a:r>
            <a:r>
              <a:rPr lang="en-US" sz="2500" u="sng" dirty="0" smtClean="0">
                <a:solidFill>
                  <a:schemeClr val="tx2">
                    <a:lumMod val="50000"/>
                  </a:schemeClr>
                </a:solidFill>
                <a:cs typeface="mohammad bold art 1" pitchFamily="2" charset="-78"/>
              </a:rPr>
              <a:t> </a:t>
            </a:r>
            <a:r>
              <a:rPr lang="ar-KW" sz="2500" u="sng" dirty="0" smtClean="0">
                <a:solidFill>
                  <a:schemeClr val="tx2">
                    <a:lumMod val="50000"/>
                  </a:schemeClr>
                </a:solidFill>
                <a:cs typeface="mohammad bold art 1" pitchFamily="2" charset="-78"/>
              </a:rPr>
              <a:t> إليه أو الخارجة منه). </a:t>
            </a:r>
          </a:p>
          <a:p>
            <a:pPr marL="731520" indent="-365760" algn="just" rtl="1" fontAlgn="base">
              <a:lnSpc>
                <a:spcPct val="120000"/>
              </a:lnSpc>
              <a:spcBef>
                <a:spcPct val="0"/>
              </a:spcBef>
              <a:spcAft>
                <a:spcPts val="600"/>
              </a:spcAft>
              <a:buClr>
                <a:srgbClr val="224626"/>
              </a:buClr>
              <a:buFont typeface="Wingdings" panose="05000000000000000000" pitchFamily="2" charset="2"/>
              <a:buChar char="Ø"/>
            </a:pPr>
            <a:r>
              <a:rPr lang="ar-SA" sz="2500" dirty="0" smtClean="0">
                <a:solidFill>
                  <a:schemeClr val="tx2">
                    <a:lumMod val="50000"/>
                  </a:schemeClr>
                </a:solidFill>
                <a:cs typeface="mohammad bold art 1" pitchFamily="2" charset="-78"/>
              </a:rPr>
              <a:t>قدرتها </a:t>
            </a:r>
            <a:r>
              <a:rPr lang="ar-SA" sz="2500" dirty="0">
                <a:solidFill>
                  <a:schemeClr val="tx2">
                    <a:lumMod val="50000"/>
                  </a:schemeClr>
                </a:solidFill>
                <a:cs typeface="mohammad bold art 1" pitchFamily="2" charset="-78"/>
              </a:rPr>
              <a:t>على تشخيص وتتبُع المخاطر النظامية والمؤسسية التي قد تؤثر على تنافسية واستقرار أسواق المال في المديين القصير </a:t>
            </a:r>
            <a:r>
              <a:rPr lang="ar-SA" sz="2500" dirty="0" smtClean="0">
                <a:solidFill>
                  <a:schemeClr val="tx2">
                    <a:lumMod val="50000"/>
                  </a:schemeClr>
                </a:solidFill>
                <a:cs typeface="mohammad bold art 1" pitchFamily="2" charset="-78"/>
              </a:rPr>
              <a:t>والمتوسط</a:t>
            </a:r>
            <a:r>
              <a:rPr lang="ar-KW" sz="2500" dirty="0" smtClean="0">
                <a:solidFill>
                  <a:schemeClr val="tx2">
                    <a:lumMod val="50000"/>
                  </a:schemeClr>
                </a:solidFill>
                <a:cs typeface="mohammad bold art 1" pitchFamily="2" charset="-78"/>
              </a:rPr>
              <a:t>.</a:t>
            </a:r>
          </a:p>
          <a:p>
            <a:pPr marL="731520" indent="-365760" algn="just" rtl="1" fontAlgn="base">
              <a:lnSpc>
                <a:spcPct val="120000"/>
              </a:lnSpc>
              <a:spcBef>
                <a:spcPct val="0"/>
              </a:spcBef>
              <a:spcAft>
                <a:spcPts val="600"/>
              </a:spcAft>
              <a:buClr>
                <a:srgbClr val="224626"/>
              </a:buClr>
              <a:buFont typeface="Wingdings" panose="05000000000000000000" pitchFamily="2" charset="2"/>
              <a:buChar char="Ø"/>
            </a:pPr>
            <a:r>
              <a:rPr lang="ar-KW" sz="2500" dirty="0" smtClean="0">
                <a:solidFill>
                  <a:schemeClr val="tx2">
                    <a:lumMod val="50000"/>
                  </a:schemeClr>
                </a:solidFill>
                <a:cs typeface="mohammad bold art 1" pitchFamily="2" charset="-78"/>
              </a:rPr>
              <a:t>تعطي </a:t>
            </a:r>
            <a:r>
              <a:rPr lang="ar-SA" sz="2500" dirty="0" smtClean="0">
                <a:solidFill>
                  <a:schemeClr val="tx2">
                    <a:lumMod val="50000"/>
                  </a:schemeClr>
                </a:solidFill>
                <a:cs typeface="mohammad bold art 1" pitchFamily="2" charset="-78"/>
              </a:rPr>
              <a:t>متخذي </a:t>
            </a:r>
            <a:r>
              <a:rPr lang="ar-SA" sz="2500" dirty="0">
                <a:solidFill>
                  <a:schemeClr val="tx2">
                    <a:lumMod val="50000"/>
                  </a:schemeClr>
                </a:solidFill>
                <a:cs typeface="mohammad bold art 1" pitchFamily="2" charset="-78"/>
              </a:rPr>
              <a:t>القرار </a:t>
            </a:r>
            <a:r>
              <a:rPr lang="ar-KW" sz="2500" dirty="0">
                <a:solidFill>
                  <a:schemeClr val="tx2">
                    <a:lumMod val="50000"/>
                  </a:schemeClr>
                </a:solidFill>
                <a:cs typeface="mohammad bold art 1" pitchFamily="2" charset="-78"/>
              </a:rPr>
              <a:t>حافزاً </a:t>
            </a:r>
            <a:r>
              <a:rPr lang="ar-SA" sz="2500" dirty="0">
                <a:solidFill>
                  <a:schemeClr val="tx2">
                    <a:lumMod val="50000"/>
                  </a:schemeClr>
                </a:solidFill>
                <a:cs typeface="mohammad bold art 1" pitchFamily="2" charset="-78"/>
              </a:rPr>
              <a:t>على تبني سياسات إصلاحية استباقية للحد من أية اضطرابات قد تحدث في أسواق المال إذا ما دعت الحاجة إلى ذلك</a:t>
            </a:r>
            <a:r>
              <a:rPr lang="ar-SA" sz="2500" dirty="0" smtClean="0">
                <a:solidFill>
                  <a:schemeClr val="tx2">
                    <a:lumMod val="50000"/>
                  </a:schemeClr>
                </a:solidFill>
                <a:cs typeface="mohammad bold art 1" pitchFamily="2" charset="-78"/>
              </a:rPr>
              <a:t>.</a:t>
            </a:r>
            <a:endParaRPr lang="ar-KW" sz="2500" b="1" dirty="0" smtClean="0">
              <a:solidFill>
                <a:schemeClr val="tx2"/>
              </a:solidFill>
              <a:latin typeface="Calibri" pitchFamily="34" charset="0"/>
              <a:cs typeface="mohammad bold art 1" pitchFamily="2" charset="-78"/>
            </a:endParaRPr>
          </a:p>
          <a:p>
            <a:pPr marL="0" indent="0" algn="r" rtl="1" fontAlgn="base">
              <a:spcBef>
                <a:spcPct val="0"/>
              </a:spcBef>
              <a:spcAft>
                <a:spcPts val="600"/>
              </a:spcAft>
              <a:buFont typeface="Arial" pitchFamily="34" charset="0"/>
              <a:buNone/>
            </a:pPr>
            <a:endParaRPr lang="ar-KW" sz="2500" b="1" dirty="0" smtClean="0">
              <a:solidFill>
                <a:schemeClr val="tx2"/>
              </a:solidFill>
              <a:latin typeface="Calibri" pitchFamily="34" charset="0"/>
              <a:cs typeface="mohammad bold art 1" pitchFamily="2" charset="-78"/>
            </a:endParaRPr>
          </a:p>
          <a:p>
            <a:pPr marL="0" indent="0" algn="r" rtl="1" fontAlgn="base">
              <a:spcBef>
                <a:spcPct val="0"/>
              </a:spcBef>
              <a:spcAft>
                <a:spcPts val="600"/>
              </a:spcAft>
              <a:buFont typeface="Arial" pitchFamily="34" charset="0"/>
              <a:buNone/>
            </a:pPr>
            <a:endParaRPr lang="ar-KW" sz="2500" b="1"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1938419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 y="76200"/>
            <a:ext cx="2286000" cy="659208"/>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1030392"/>
            <a:ext cx="6400800" cy="5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454185" y="6569075"/>
            <a:ext cx="304800" cy="365125"/>
          </a:xfrm>
        </p:spPr>
        <p:txBody>
          <a:bodyPr/>
          <a:lstStyle/>
          <a:p>
            <a:fld id="{F9836BBA-1BD7-4313-BE0D-A1F9E859EC5C}" type="slidenum">
              <a:rPr lang="en-US" b="1" smtClean="0">
                <a:latin typeface="Times New Roman" pitchFamily="18" charset="0"/>
                <a:cs typeface="Times New Roman" pitchFamily="18" charset="0"/>
              </a:rPr>
              <a:t>5</a:t>
            </a:fld>
            <a:endParaRPr lang="en-US" b="1" dirty="0">
              <a:latin typeface="Times New Roman" pitchFamily="18" charset="0"/>
              <a:cs typeface="Times New Roman" pitchFamily="18" charset="0"/>
            </a:endParaRPr>
          </a:p>
        </p:txBody>
      </p:sp>
      <p:sp>
        <p:nvSpPr>
          <p:cNvPr id="12" name="Title 1"/>
          <p:cNvSpPr txBox="1">
            <a:spLocks/>
          </p:cNvSpPr>
          <p:nvPr/>
        </p:nvSpPr>
        <p:spPr>
          <a:xfrm>
            <a:off x="2286000" y="74060"/>
            <a:ext cx="6705601" cy="91654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KW" sz="2600" dirty="0" smtClean="0">
                <a:solidFill>
                  <a:schemeClr val="accent2">
                    <a:lumMod val="50000"/>
                  </a:schemeClr>
                </a:solidFill>
                <a:cs typeface="mohammad bold art 1" pitchFamily="2" charset="-78"/>
              </a:rPr>
              <a:t>ثانياً: المؤشرات المؤثرة على نشاط الأوراق المالية</a:t>
            </a:r>
          </a:p>
          <a:p>
            <a:pPr algn="r" rtl="1"/>
            <a:r>
              <a:rPr lang="ar-KW" sz="2600" dirty="0">
                <a:solidFill>
                  <a:schemeClr val="accent2">
                    <a:lumMod val="50000"/>
                  </a:schemeClr>
                </a:solidFill>
                <a:cs typeface="mohammad bold art 1" pitchFamily="2" charset="-78"/>
              </a:rPr>
              <a:t> </a:t>
            </a:r>
            <a:r>
              <a:rPr lang="ar-KW" sz="2600" dirty="0" smtClean="0">
                <a:solidFill>
                  <a:schemeClr val="accent2">
                    <a:lumMod val="50000"/>
                  </a:schemeClr>
                </a:solidFill>
                <a:cs typeface="mohammad bold art 1" pitchFamily="2" charset="-78"/>
              </a:rPr>
              <a:t>        والمرتبطة بالاقتصاد الكلي </a:t>
            </a:r>
            <a:endParaRPr lang="en-US" sz="2600" dirty="0">
              <a:solidFill>
                <a:schemeClr val="accent2">
                  <a:lumMod val="50000"/>
                </a:schemeClr>
              </a:solidFill>
              <a:cs typeface="mohammad bold art 1" pitchFamily="2" charset="-78"/>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sp>
        <p:nvSpPr>
          <p:cNvPr id="4" name="Rectangle 3"/>
          <p:cNvSpPr/>
          <p:nvPr/>
        </p:nvSpPr>
        <p:spPr>
          <a:xfrm>
            <a:off x="609600" y="1406642"/>
            <a:ext cx="8149385" cy="4957447"/>
          </a:xfrm>
          <a:prstGeom prst="rect">
            <a:avLst/>
          </a:prstGeom>
        </p:spPr>
        <p:txBody>
          <a:bodyPr wrap="square">
            <a:spAutoFit/>
          </a:bodyPr>
          <a:lstStyle/>
          <a:p>
            <a:pPr marL="342900" marR="0" lvl="0" indent="-342900" algn="just" rtl="1">
              <a:lnSpc>
                <a:spcPct val="115000"/>
              </a:lnSpc>
              <a:spcBef>
                <a:spcPts val="0"/>
              </a:spcBef>
              <a:spcAft>
                <a:spcPts val="1000"/>
              </a:spcAft>
              <a:buClr>
                <a:srgbClr val="222A35"/>
              </a:buClr>
              <a:buFont typeface="+mj-lt"/>
              <a:buAutoNum type="arabicPeriod"/>
            </a:pPr>
            <a:r>
              <a:rPr lang="ar-SA"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الناتج المحلي الإجمالي</a:t>
            </a: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 غير </a:t>
            </a:r>
            <a:r>
              <a:rPr lang="ar-KW" sz="2500"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النفطي </a:t>
            </a:r>
            <a:r>
              <a:rPr lang="ar-KW" sz="2500" b="1"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عرض </a:t>
            </a:r>
            <a:r>
              <a:rPr lang="ar-KW" sz="2500"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النقد </a:t>
            </a:r>
            <a:r>
              <a:rPr lang="ar-KW" sz="2500"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أسعار النفط كمقياس للفوائض المالية الحكومية </a:t>
            </a:r>
            <a:r>
              <a:rPr lang="ar-KW" sz="2500"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الإنفاق الحكومي العام </a:t>
            </a:r>
            <a:r>
              <a:rPr lang="ar-KW" sz="2500"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التسهيلات الائتمانية الشخصية المقدمة من البنوك المحلية لشراء الأوراق </a:t>
            </a:r>
            <a:r>
              <a:rPr lang="ar-KW" sz="2500"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المالية </a:t>
            </a:r>
            <a:r>
              <a:rPr lang="ar-KW" sz="2500"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dirty="0">
              <a:solidFill>
                <a:srgbClr val="224626"/>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معدل </a:t>
            </a:r>
            <a:r>
              <a:rPr lang="ar-KW" sz="2500"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التضخم </a:t>
            </a:r>
            <a:r>
              <a:rPr lang="ar-KW" sz="2500" b="1" dirty="0" smtClean="0">
                <a:solidFill>
                  <a:srgbClr val="C00000"/>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C00000"/>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المتوسط المرجح لأسعار الفائدة </a:t>
            </a:r>
            <a:r>
              <a:rPr lang="ar-KW" sz="2500"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السنوية </a:t>
            </a:r>
            <a:r>
              <a:rPr lang="ar-KW" sz="2500" b="1" dirty="0" smtClean="0">
                <a:solidFill>
                  <a:srgbClr val="C00000"/>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C00000"/>
              </a:solidFill>
              <a:latin typeface="Algerian" panose="04020705040A02060702" pitchFamily="82" charset="0"/>
              <a:ea typeface="Times New Roman" panose="02020603050405020304" pitchFamily="18" charset="0"/>
            </a:endParaRPr>
          </a:p>
          <a:p>
            <a:pPr marL="342900" marR="0" lvl="0" indent="-342900" algn="just" rtl="1">
              <a:lnSpc>
                <a:spcPct val="115000"/>
              </a:lnSpc>
              <a:spcBef>
                <a:spcPts val="0"/>
              </a:spcBef>
              <a:spcAft>
                <a:spcPts val="1000"/>
              </a:spcAft>
              <a:buClr>
                <a:srgbClr val="222A35"/>
              </a:buClr>
              <a:buFont typeface="+mj-lt"/>
              <a:buAutoNum type="arabicPeriod"/>
            </a:pPr>
            <a:r>
              <a:rPr lang="ar-KW" sz="2500" dirty="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سعر صرف الدينار الكويتي مقابل سلة من العملات </a:t>
            </a:r>
            <a:r>
              <a:rPr lang="ar-KW" sz="2500" dirty="0" smtClean="0">
                <a:solidFill>
                  <a:schemeClr val="tx2">
                    <a:lumMod val="50000"/>
                  </a:schemeClr>
                </a:solidFill>
                <a:latin typeface="Algerian" panose="04020705040A02060702" pitchFamily="82" charset="0"/>
                <a:ea typeface="Times New Roman" panose="02020603050405020304" pitchFamily="18" charset="0"/>
                <a:cs typeface="mohammad bold art 1" pitchFamily="2" charset="-78"/>
              </a:rPr>
              <a:t>العالمية </a:t>
            </a:r>
            <a:r>
              <a:rPr lang="ar-KW" sz="2500" b="1" dirty="0" smtClean="0">
                <a:solidFill>
                  <a:srgbClr val="224626"/>
                </a:solidFill>
                <a:latin typeface="Algerian" panose="04020705040A02060702" pitchFamily="82" charset="0"/>
                <a:ea typeface="Times New Roman" panose="02020603050405020304" pitchFamily="18" charset="0"/>
                <a:cs typeface="mohammad bold art 1" pitchFamily="2" charset="-78"/>
              </a:rPr>
              <a:t>(+)</a:t>
            </a:r>
            <a:endParaRPr lang="en-US" sz="2500" b="1" dirty="0">
              <a:solidFill>
                <a:srgbClr val="224626"/>
              </a:solidFill>
              <a:effectLst/>
              <a:latin typeface="Algerian" panose="04020705040A02060702" pitchFamily="82" charset="0"/>
              <a:ea typeface="Times New Roman" panose="02020603050405020304" pitchFamily="18" charset="0"/>
            </a:endParaRPr>
          </a:p>
        </p:txBody>
      </p:sp>
    </p:spTree>
    <p:extLst>
      <p:ext uri="{BB962C8B-B14F-4D97-AF65-F5344CB8AC3E}">
        <p14:creationId xmlns:p14="http://schemas.microsoft.com/office/powerpoint/2010/main" val="3525551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4185" y="6569075"/>
            <a:ext cx="304800" cy="365125"/>
          </a:xfrm>
        </p:spPr>
        <p:txBody>
          <a:bodyPr/>
          <a:lstStyle/>
          <a:p>
            <a:fld id="{F9836BBA-1BD7-4313-BE0D-A1F9E859EC5C}" type="slidenum">
              <a:rPr lang="en-US" b="1" smtClean="0">
                <a:latin typeface="Times New Roman" pitchFamily="18" charset="0"/>
                <a:cs typeface="Times New Roman" pitchFamily="18" charset="0"/>
              </a:rPr>
              <a:t>6</a:t>
            </a:fld>
            <a:endParaRPr lang="en-US" b="1" dirty="0">
              <a:latin typeface="Times New Roman" pitchFamily="18" charset="0"/>
              <a:cs typeface="Times New Roman" pitchFamily="18" charset="0"/>
            </a:endParaRPr>
          </a:p>
        </p:txBody>
      </p:sp>
      <p:pic>
        <p:nvPicPr>
          <p:cNvPr id="9" name="Picture 8"/>
          <p:cNvPicPr>
            <a:picLocks noChangeAspect="1"/>
          </p:cNvPicPr>
          <p:nvPr/>
        </p:nvPicPr>
        <p:blipFill>
          <a:blip r:embed="rId3"/>
          <a:stretch>
            <a:fillRect/>
          </a:stretch>
        </p:blipFill>
        <p:spPr>
          <a:xfrm>
            <a:off x="91966" y="163844"/>
            <a:ext cx="7739398" cy="6507258"/>
          </a:xfrm>
          <a:prstGeom prst="rect">
            <a:avLst/>
          </a:prstGeom>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913494" y="172789"/>
            <a:ext cx="1154534" cy="3139321"/>
          </a:xfrm>
          <a:prstGeom prst="rect">
            <a:avLst/>
          </a:prstGeom>
          <a:solidFill>
            <a:srgbClr val="FFF2CC"/>
          </a:solidFill>
        </p:spPr>
        <p:txBody>
          <a:bodyPr wrap="square" rtlCol="0">
            <a:spAutoFit/>
          </a:bodyPr>
          <a:lstStyle/>
          <a:p>
            <a:pPr algn="ctr" rtl="1"/>
            <a:r>
              <a:rPr lang="en-US" sz="2200" dirty="0" smtClean="0">
                <a:cs typeface="mohammad bold art 1" pitchFamily="2" charset="-78"/>
              </a:rPr>
              <a:t> </a:t>
            </a:r>
            <a:r>
              <a:rPr lang="en-US" sz="2200" b="1" dirty="0" smtClean="0">
                <a:latin typeface="Times New Roman" panose="02020603050405020304" pitchFamily="18" charset="0"/>
                <a:cs typeface="Times New Roman" panose="02020603050405020304" pitchFamily="18" charset="0"/>
              </a:rPr>
              <a:t>*</a:t>
            </a:r>
            <a:r>
              <a:rPr lang="ar-KW" sz="2200" dirty="0" smtClean="0">
                <a:cs typeface="mohammad bold art 1" pitchFamily="2" charset="-78"/>
              </a:rPr>
              <a:t>بيانات العام 2015 أولية</a:t>
            </a:r>
            <a:endParaRPr lang="en-US" sz="2200" dirty="0">
              <a:cs typeface="mohammad bold art 1" pitchFamily="2" charset="-78"/>
            </a:endParaRPr>
          </a:p>
          <a:p>
            <a:pPr algn="ctr" rtl="1"/>
            <a:r>
              <a:rPr lang="ar-KW" sz="2200" dirty="0" smtClean="0">
                <a:cs typeface="mohammad bold art 1" pitchFamily="2" charset="-78"/>
              </a:rPr>
              <a:t> </a:t>
            </a:r>
            <a:endParaRPr lang="en-US" sz="2200" dirty="0" smtClean="0">
              <a:cs typeface="mohammad bold art 1" pitchFamily="2" charset="-78"/>
            </a:endParaRPr>
          </a:p>
          <a:p>
            <a:pPr algn="ctr" rtl="1"/>
            <a:r>
              <a:rPr lang="ar-KW" sz="2200" dirty="0" smtClean="0">
                <a:cs typeface="mohammad bold art 1" pitchFamily="2" charset="-78"/>
              </a:rPr>
              <a:t>بيانات العام 2016 تقديرية</a:t>
            </a:r>
            <a:endParaRPr lang="en-US" sz="2200" dirty="0">
              <a:cs typeface="mohammad bold art 1" pitchFamily="2" charset="-78"/>
            </a:endParaRPr>
          </a:p>
        </p:txBody>
      </p:sp>
    </p:spTree>
    <p:extLst>
      <p:ext uri="{BB962C8B-B14F-4D97-AF65-F5344CB8AC3E}">
        <p14:creationId xmlns:p14="http://schemas.microsoft.com/office/powerpoint/2010/main" val="2815069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88335"/>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454185" y="6569075"/>
            <a:ext cx="304800" cy="365125"/>
          </a:xfrm>
        </p:spPr>
        <p:txBody>
          <a:bodyPr/>
          <a:lstStyle/>
          <a:p>
            <a:fld id="{F9836BBA-1BD7-4313-BE0D-A1F9E859EC5C}" type="slidenum">
              <a:rPr lang="en-US" b="1" smtClean="0">
                <a:latin typeface="Times New Roman" pitchFamily="18" charset="0"/>
                <a:cs typeface="Times New Roman" pitchFamily="18" charset="0"/>
              </a:rPr>
              <a:t>7</a:t>
            </a:fld>
            <a:endParaRPr lang="en-US" b="1" dirty="0">
              <a:latin typeface="Times New Roman" pitchFamily="18" charset="0"/>
              <a:cs typeface="Times New Roman" pitchFamily="18" charset="0"/>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pic>
        <p:nvPicPr>
          <p:cNvPr id="3" name="Picture 2"/>
          <p:cNvPicPr>
            <a:picLocks noChangeAspect="1"/>
          </p:cNvPicPr>
          <p:nvPr/>
        </p:nvPicPr>
        <p:blipFill>
          <a:blip r:embed="rId4"/>
          <a:stretch>
            <a:fillRect/>
          </a:stretch>
        </p:blipFill>
        <p:spPr>
          <a:xfrm>
            <a:off x="248908" y="216844"/>
            <a:ext cx="7239000" cy="6432877"/>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583424" y="2162840"/>
            <a:ext cx="1477981" cy="3477875"/>
          </a:xfrm>
          <a:prstGeom prst="rect">
            <a:avLst/>
          </a:prstGeom>
          <a:solidFill>
            <a:srgbClr val="FFF2CC"/>
          </a:solidFill>
        </p:spPr>
        <p:txBody>
          <a:bodyPr wrap="square" rtlCol="0">
            <a:spAutoFit/>
          </a:bodyPr>
          <a:lstStyle/>
          <a:p>
            <a:pPr algn="ctr" rtl="1"/>
            <a:r>
              <a:rPr lang="en-US" sz="2200" dirty="0" smtClean="0">
                <a:cs typeface="mohammad bold art 1" pitchFamily="2" charset="-78"/>
              </a:rPr>
              <a:t>**</a:t>
            </a:r>
            <a:r>
              <a:rPr lang="ar-KW" sz="2200" dirty="0" smtClean="0">
                <a:cs typeface="mohammad bold art 1" pitchFamily="2" charset="-78"/>
              </a:rPr>
              <a:t> نقاط أساس </a:t>
            </a:r>
            <a:endParaRPr lang="en-US" sz="2200" dirty="0">
              <a:cs typeface="mohammad bold art 1" pitchFamily="2" charset="-78"/>
            </a:endParaRPr>
          </a:p>
          <a:p>
            <a:pPr algn="ctr" rtl="1"/>
            <a:r>
              <a:rPr lang="ar-KW" sz="2200" dirty="0" smtClean="0">
                <a:cs typeface="mohammad bold art 1" pitchFamily="2" charset="-78"/>
              </a:rPr>
              <a:t> </a:t>
            </a:r>
            <a:endParaRPr lang="ar-KW" sz="2200" dirty="0">
              <a:cs typeface="mohammad bold art 1" pitchFamily="2" charset="-78"/>
            </a:endParaRPr>
          </a:p>
          <a:p>
            <a:pPr algn="ctr" rtl="1"/>
            <a:r>
              <a:rPr lang="ar-KW" sz="2200" dirty="0" smtClean="0">
                <a:cs typeface="+mj-cs"/>
              </a:rPr>
              <a:t>***</a:t>
            </a:r>
            <a:r>
              <a:rPr lang="ar-KW" sz="2200" dirty="0" smtClean="0">
                <a:cs typeface="mohammad bold art 1" pitchFamily="2" charset="-78"/>
              </a:rPr>
              <a:t> العملات المستخدمة</a:t>
            </a:r>
          </a:p>
          <a:p>
            <a:pPr algn="r" rtl="1"/>
            <a:r>
              <a:rPr lang="ar-KW" sz="2200" dirty="0" smtClean="0">
                <a:cs typeface="mohammad bold art 1" pitchFamily="2" charset="-78"/>
              </a:rPr>
              <a:t>- دولار </a:t>
            </a:r>
          </a:p>
          <a:p>
            <a:pPr algn="r" rtl="1">
              <a:buFontTx/>
              <a:buChar char="-"/>
            </a:pPr>
            <a:r>
              <a:rPr lang="ar-KW" sz="2200" dirty="0" smtClean="0">
                <a:cs typeface="mohammad bold art 1" pitchFamily="2" charset="-78"/>
              </a:rPr>
              <a:t> جنيه</a:t>
            </a:r>
          </a:p>
          <a:p>
            <a:pPr algn="r" rtl="1"/>
            <a:r>
              <a:rPr lang="ar-KW" sz="2200" dirty="0" smtClean="0">
                <a:cs typeface="mohammad bold art 1" pitchFamily="2" charset="-78"/>
              </a:rPr>
              <a:t>  إسترليني</a:t>
            </a:r>
          </a:p>
          <a:p>
            <a:pPr algn="r" rtl="1"/>
            <a:r>
              <a:rPr lang="ar-KW" sz="2200" dirty="0" smtClean="0">
                <a:cs typeface="mohammad bold art 1" pitchFamily="2" charset="-78"/>
              </a:rPr>
              <a:t>- يورو</a:t>
            </a:r>
          </a:p>
          <a:p>
            <a:pPr algn="ctr" rtl="1"/>
            <a:endParaRPr lang="en-US" sz="2200" dirty="0">
              <a:cs typeface="mohammad bold art 1" pitchFamily="2" charset="-78"/>
            </a:endParaRPr>
          </a:p>
        </p:txBody>
      </p:sp>
    </p:spTree>
    <p:extLst>
      <p:ext uri="{BB962C8B-B14F-4D97-AF65-F5344CB8AC3E}">
        <p14:creationId xmlns:p14="http://schemas.microsoft.com/office/powerpoint/2010/main" val="3676985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454185" y="6569075"/>
            <a:ext cx="304800" cy="365125"/>
          </a:xfrm>
        </p:spPr>
        <p:txBody>
          <a:bodyPr/>
          <a:lstStyle/>
          <a:p>
            <a:fld id="{F9836BBA-1BD7-4313-BE0D-A1F9E859EC5C}" type="slidenum">
              <a:rPr lang="en-US" b="1" smtClean="0">
                <a:latin typeface="Times New Roman" pitchFamily="18" charset="0"/>
                <a:cs typeface="Times New Roman" pitchFamily="18" charset="0"/>
              </a:rPr>
              <a:t>8</a:t>
            </a:fld>
            <a:endParaRPr lang="en-US" b="1" dirty="0">
              <a:latin typeface="Times New Roman" pitchFamily="18" charset="0"/>
              <a:cs typeface="Times New Roman" pitchFamily="18" charset="0"/>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pic>
        <p:nvPicPr>
          <p:cNvPr id="4" name="Picture 3"/>
          <p:cNvPicPr>
            <a:picLocks noChangeAspect="1"/>
          </p:cNvPicPr>
          <p:nvPr/>
        </p:nvPicPr>
        <p:blipFill>
          <a:blip r:embed="rId4"/>
          <a:stretch>
            <a:fillRect/>
          </a:stretch>
        </p:blipFill>
        <p:spPr>
          <a:xfrm>
            <a:off x="76200" y="295521"/>
            <a:ext cx="8941495" cy="6096000"/>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0"/>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441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682377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454185" y="6569075"/>
            <a:ext cx="304800" cy="365125"/>
          </a:xfrm>
        </p:spPr>
        <p:txBody>
          <a:bodyPr/>
          <a:lstStyle/>
          <a:p>
            <a:fld id="{F9836BBA-1BD7-4313-BE0D-A1F9E859EC5C}" type="slidenum">
              <a:rPr lang="en-US" b="1" smtClean="0">
                <a:latin typeface="Times New Roman" pitchFamily="18" charset="0"/>
                <a:cs typeface="Times New Roman" pitchFamily="18" charset="0"/>
              </a:rPr>
              <a:t>9</a:t>
            </a:fld>
            <a:endParaRPr lang="en-US" b="1" dirty="0">
              <a:latin typeface="Times New Roman" pitchFamily="18" charset="0"/>
              <a:cs typeface="Times New Roman" pitchFamily="18" charset="0"/>
            </a:endParaRPr>
          </a:p>
        </p:txBody>
      </p:sp>
      <p:sp>
        <p:nvSpPr>
          <p:cNvPr id="8" name="Content Placeholder 2"/>
          <p:cNvSpPr txBox="1">
            <a:spLocks/>
          </p:cNvSpPr>
          <p:nvPr/>
        </p:nvSpPr>
        <p:spPr>
          <a:xfrm>
            <a:off x="381000" y="1234479"/>
            <a:ext cx="8480124" cy="54947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rtl="1">
              <a:spcBef>
                <a:spcPts val="600"/>
              </a:spcBef>
              <a:spcAft>
                <a:spcPts val="600"/>
              </a:spcAft>
              <a:buNone/>
            </a:pPr>
            <a:endParaRPr lang="en-US" sz="2500" dirty="0">
              <a:solidFill>
                <a:schemeClr val="bg2">
                  <a:lumMod val="25000"/>
                </a:schemeClr>
              </a:solidFill>
              <a:latin typeface="Times New Roman" panose="02020603050405020304" pitchFamily="18" charset="0"/>
              <a:cs typeface="mohammad bold art 1" pitchFamily="2" charset="-78"/>
            </a:endParaRPr>
          </a:p>
        </p:txBody>
      </p:sp>
      <p:pic>
        <p:nvPicPr>
          <p:cNvPr id="3" name="Picture 2"/>
          <p:cNvPicPr>
            <a:picLocks noChangeAspect="1"/>
          </p:cNvPicPr>
          <p:nvPr/>
        </p:nvPicPr>
        <p:blipFill>
          <a:blip r:embed="rId4"/>
          <a:stretch>
            <a:fillRect/>
          </a:stretch>
        </p:blipFill>
        <p:spPr>
          <a:xfrm>
            <a:off x="107943" y="198820"/>
            <a:ext cx="9005577" cy="6287889"/>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 y="0"/>
            <a:ext cx="9144000" cy="7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598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2702</TotalTime>
  <Words>756</Words>
  <Application>Microsoft Office PowerPoint</Application>
  <PresentationFormat>On-screen Show (4:3)</PresentationFormat>
  <Paragraphs>124</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Algerian</vt:lpstr>
      <vt:lpstr>Arial</vt:lpstr>
      <vt:lpstr>Calibri</vt:lpstr>
      <vt:lpstr>mohammad bold art 1</vt:lpstr>
      <vt:lpstr>Times New Roman</vt:lpstr>
      <vt:lpstr>Wingdings</vt:lpstr>
      <vt:lpstr>Office Theme</vt:lpstr>
      <vt:lpstr>ورشة عمل توعوية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أداء سوق الكويت للأوراق المالية يناير 2014 إلى 28 ديسمبر/ 2014</dc:title>
  <dc:creator>Mahmoud A Bushehri</dc:creator>
  <cp:lastModifiedBy>Mahmoud A Bushehri</cp:lastModifiedBy>
  <cp:revision>256</cp:revision>
  <cp:lastPrinted>2017-02-21T06:56:32Z</cp:lastPrinted>
  <dcterms:created xsi:type="dcterms:W3CDTF">2014-12-29T11:49:43Z</dcterms:created>
  <dcterms:modified xsi:type="dcterms:W3CDTF">2017-02-21T07:02:32Z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392afcd8-b467-4a6b-9255-0f3a5f72fffc</vt:lpwstr>
  </property>
</Properties>
</file>